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38.xml" ContentType="application/vnd.openxmlformats-officedocument.presentationml.slide+xml"/>
  <Default Extension="gif" ContentType="image/gif"/>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52"/>
  </p:notesMasterIdLst>
  <p:sldIdLst>
    <p:sldId id="306" r:id="rId2"/>
    <p:sldId id="294" r:id="rId3"/>
    <p:sldId id="293" r:id="rId4"/>
    <p:sldId id="256" r:id="rId5"/>
    <p:sldId id="290" r:id="rId6"/>
    <p:sldId id="286" r:id="rId7"/>
    <p:sldId id="287" r:id="rId8"/>
    <p:sldId id="288" r:id="rId9"/>
    <p:sldId id="289" r:id="rId10"/>
    <p:sldId id="291" r:id="rId11"/>
    <p:sldId id="292" r:id="rId12"/>
    <p:sldId id="257" r:id="rId13"/>
    <p:sldId id="258" r:id="rId14"/>
    <p:sldId id="259" r:id="rId15"/>
    <p:sldId id="260" r:id="rId16"/>
    <p:sldId id="295" r:id="rId17"/>
    <p:sldId id="296" r:id="rId18"/>
    <p:sldId id="297" r:id="rId19"/>
    <p:sldId id="298" r:id="rId20"/>
    <p:sldId id="261" r:id="rId21"/>
    <p:sldId id="262" r:id="rId22"/>
    <p:sldId id="299" r:id="rId23"/>
    <p:sldId id="263" r:id="rId24"/>
    <p:sldId id="300" r:id="rId25"/>
    <p:sldId id="264" r:id="rId26"/>
    <p:sldId id="265" r:id="rId27"/>
    <p:sldId id="266" r:id="rId28"/>
    <p:sldId id="267" r:id="rId29"/>
    <p:sldId id="268" r:id="rId30"/>
    <p:sldId id="269" r:id="rId31"/>
    <p:sldId id="270" r:id="rId32"/>
    <p:sldId id="272" r:id="rId33"/>
    <p:sldId id="271" r:id="rId34"/>
    <p:sldId id="301" r:id="rId35"/>
    <p:sldId id="273" r:id="rId36"/>
    <p:sldId id="274" r:id="rId37"/>
    <p:sldId id="275" r:id="rId38"/>
    <p:sldId id="302" r:id="rId39"/>
    <p:sldId id="276" r:id="rId40"/>
    <p:sldId id="277" r:id="rId41"/>
    <p:sldId id="278" r:id="rId42"/>
    <p:sldId id="279" r:id="rId43"/>
    <p:sldId id="280" r:id="rId44"/>
    <p:sldId id="281" r:id="rId45"/>
    <p:sldId id="305" r:id="rId46"/>
    <p:sldId id="285" r:id="rId47"/>
    <p:sldId id="283" r:id="rId48"/>
    <p:sldId id="284" r:id="rId49"/>
    <p:sldId id="303" r:id="rId50"/>
    <p:sldId id="304"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5977" autoAdjust="0"/>
  </p:normalViewPr>
  <p:slideViewPr>
    <p:cSldViewPr>
      <p:cViewPr>
        <p:scale>
          <a:sx n="100" d="100"/>
          <a:sy n="100" d="100"/>
        </p:scale>
        <p:origin x="-42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tableStyles" Target="tableStyles.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viewProps" Target="viewProp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theme" Target="theme/theme1.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notesMaster" Target="notesMasters/notesMaster1.xml"/><Relationship Id="rId54" Type="http://schemas.openxmlformats.org/officeDocument/2006/relationships/presProps" Target="presProps.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printerSettings" Target="printerSettings/printerSettings1.bin"/><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71B15388-53EF-43A8-A54B-CD0C11360775}" type="datetimeFigureOut">
              <a:rPr lang="en-AU"/>
              <a:pPr>
                <a:defRPr/>
              </a:pPr>
              <a:t>7/9/13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C9F77427-6D51-404E-A4DD-496DB0BA5D0F}"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fontAlgn="base">
      <a:spcBef>
        <a:spcPct val="30000"/>
      </a:spcBef>
      <a:spcAft>
        <a:spcPct val="0"/>
      </a:spcAft>
      <a:defRPr sz="1200" kern="1200">
        <a:solidFill>
          <a:schemeClr val="tx1"/>
        </a:solidFill>
        <a:latin typeface="+mn-lt"/>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4" Type="http://schemas.openxmlformats.org/officeDocument/2006/relationships/hyperlink" Target="http://writepass.co.uk/journal/2012/12/tourism-in-rwanda-is-rapidly-increasing-since-the-genocide-that-took-place-in-1994/map-of-rwanda/" TargetMode="External"/><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fs.huntingdon.edu/jlewis/syl/ircomp/MapsRwanda.ht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3" Type="http://schemas.openxmlformats.org/officeDocument/2006/relationships/hyperlink" Target="http://nordicapproach.wordpress.com/2012/05/09/rwandaburundi-2012/" TargetMode="Externa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3" Type="http://schemas.openxmlformats.org/officeDocument/2006/relationships/hyperlink" Target="http://spazzinsf.wordpress.com/tag/rwanda/" TargetMode="Externa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3" Type="http://schemas.openxmlformats.org/officeDocument/2006/relationships/hyperlink" Target="http://www.photoworkshopuganda.com/" TargetMode="Externa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3" Type="http://schemas.openxmlformats.org/officeDocument/2006/relationships/hyperlink" Target="http://mediasinfluenceontherwandangenocide.blogspot.com.au/2010/12/hutus-and-tutsis-and-belgium.html" TargetMode="Externa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3" Type="http://schemas.openxmlformats.org/officeDocument/2006/relationships/hyperlink" Target="http://www.missioni-africane.org/688__1a_domenica_di_avvento_-_29_novembre_2009" TargetMode="Externa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3" Type="http://schemas.openxmlformats.org/officeDocument/2006/relationships/hyperlink" Target="http://genocidewatch.net/genocide-2/genocide-and-politicide/" TargetMode="Externa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3" Type="http://schemas.openxmlformats.org/officeDocument/2006/relationships/hyperlink" Target="http://www.popscreen.com/p/MTA3MTA0ODQx/Outsider-folk-art-Rwanda-Tutsi-Hutu-Christian-Mengele-eBay" TargetMode="Externa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3" Type="http://schemas.openxmlformats.org/officeDocument/2006/relationships/hyperlink" Target="http://www.preventgenocide.org/edu/pastgenocides/rwanda/indangamuntu.htm" TargetMode="Externa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3" Type="http://schemas.openxmlformats.org/officeDocument/2006/relationships/hyperlink" Target="http://en.wikipedia.org/wiki/Rwandan_Patriotic_Front" TargetMode="Externa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3" Type="http://schemas.openxmlformats.org/officeDocument/2006/relationships/hyperlink" Target="http://www.afronline.org/?p=23731" TargetMode="Externa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3" Type="http://schemas.openxmlformats.org/officeDocument/2006/relationships/hyperlink" Target="http://arts1091.unsw.wikispaces.net/Rwanda+2012" TargetMode="Externa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3" Type="http://schemas.openxmlformats.org/officeDocument/2006/relationships/hyperlink" Target="http://diatribe-column.blogspot.com.au/2013/03/genocide-gyrations.html" TargetMode="Externa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3" Type="http://schemas.openxmlformats.org/officeDocument/2006/relationships/hyperlink" Target="http://nanojv.wordpress.com/2012/07/28/rtlm-radio-television-libre-mille-collines/" TargetMode="Externa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3" Type="http://schemas.openxmlformats.org/officeDocument/2006/relationships/hyperlink" Target="http://www.genocidearchiverwanda.org.rw/index.php/Category:Kangura" TargetMode="Externa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3" Type="http://schemas.openxmlformats.org/officeDocument/2006/relationships/hyperlink" Target="http://yhwh1972.blogspot.com.au/2010_08_24_archive.html" TargetMode="Externa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3" Type="http://schemas.openxmlformats.org/officeDocument/2006/relationships/hyperlink" Target="http://advokatdyavola.wordpress.com/2012/06/16/on-the-rwandan-genocide-part-two-a-single-death-is-a-tragedy-a-million-deaths-is-a-statistic/" TargetMode="Externa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3" Type="http://schemas.openxmlformats.org/officeDocument/2006/relationships/hyperlink" Target="http://artsonline.monash.edu.au/acjc/ats2057-genocide/" TargetMode="Externa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3" Type="http://schemas.openxmlformats.org/officeDocument/2006/relationships/hyperlink" Target="http://islamizationwatch.blogspot.com.au/2010/03/turkey-angry-at-us-armenian-genocide.html" TargetMode="Externa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3" Type="http://schemas.openxmlformats.org/officeDocument/2006/relationships/hyperlink" Target="http://bradleygray96.wix.com/genocide" TargetMode="Externa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3" Type="http://schemas.openxmlformats.org/officeDocument/2006/relationships/hyperlink" Target="http://www.muslimpopulation.com/africa/Rwanda/Islam%20Blooms%20in%20Rwanda%20Genocide's%20Wake.htm" TargetMode="Externa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3" Type="http://schemas.openxmlformats.org/officeDocument/2006/relationships/hyperlink" Target="http://www.genocidepreventionmonth.org/genocide-in-darfur.html" TargetMode="Externa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3" Type="http://schemas.openxmlformats.org/officeDocument/2006/relationships/hyperlink" Target="http://vimeo.com/13501953" TargetMode="Externa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Placeholder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3" name="Placeholder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[2] UN (2000) ‘Convention on the Prevention and Punishment of the Crime of Genocide, New York, 9 December 1948’, accessed 05/06/2013, http://www.un.org/ </a:t>
            </a:r>
          </a:p>
          <a:p>
            <a:pPr>
              <a:spcBef>
                <a:spcPct val="0"/>
              </a:spcBef>
            </a:pPr>
            <a:endParaRPr lang="en-AU"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8AF56D-9F2E-4C45-9606-0DAF5A470CC8}" type="slidenum">
              <a:rPr lang="en-AU">
                <a:ea typeface="ＭＳ Ｐゴシック" pitchFamily="84" charset="-128"/>
                <a:cs typeface="ＭＳ Ｐゴシック" pitchFamily="84" charset="-128"/>
              </a:rPr>
              <a:pPr fontAlgn="base">
                <a:spcBef>
                  <a:spcPct val="0"/>
                </a:spcBef>
                <a:spcAft>
                  <a:spcPct val="0"/>
                </a:spcAft>
              </a:pPr>
              <a:t>13</a:t>
            </a:fld>
            <a:endParaRPr lang="en-AU">
              <a:ea typeface="ＭＳ Ｐゴシック" pitchFamily="84" charset="-128"/>
              <a:cs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[1] Rubinstein, W.D. (2004) ‘Genocide and Historical Debate’, </a:t>
            </a:r>
            <a:r>
              <a:rPr lang="en-AU" i="1" smtClean="0"/>
              <a:t>History Today, </a:t>
            </a:r>
            <a:r>
              <a:rPr lang="en-AU" smtClean="0"/>
              <a:t>vol.54, no.4, p.36-38</a:t>
            </a:r>
          </a:p>
          <a:p>
            <a:pPr>
              <a:spcBef>
                <a:spcPct val="0"/>
              </a:spcBef>
            </a:pPr>
            <a:r>
              <a:rPr lang="en-AU" smtClean="0"/>
              <a:t>[3] Campbell, C. (2009) ‘Genocide as Social Control’, </a:t>
            </a:r>
            <a:r>
              <a:rPr lang="en-AU" i="1" smtClean="0"/>
              <a:t>Sociological Theory, </a:t>
            </a:r>
            <a:r>
              <a:rPr lang="en-AU" smtClean="0"/>
              <a:t>vol.27, no.2, p.150-168</a:t>
            </a:r>
          </a:p>
          <a:p>
            <a:pPr>
              <a:spcBef>
                <a:spcPct val="0"/>
              </a:spcBef>
            </a:pPr>
            <a:endParaRPr lang="en-AU"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A11476-DDBD-4A9E-83C4-5D8B669918D1}" type="slidenum">
              <a:rPr lang="en-AU">
                <a:ea typeface="ＭＳ Ｐゴシック" pitchFamily="84" charset="-128"/>
                <a:cs typeface="ＭＳ Ｐゴシック" pitchFamily="84" charset="-128"/>
              </a:rPr>
              <a:pPr fontAlgn="base">
                <a:spcBef>
                  <a:spcPct val="0"/>
                </a:spcBef>
                <a:spcAft>
                  <a:spcPct val="0"/>
                </a:spcAft>
              </a:pPr>
              <a:t>14</a:t>
            </a:fld>
            <a:endParaRPr lang="en-AU">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[LEFT] MAPS: Rwanda, accessed 11/06/2013, </a:t>
            </a:r>
            <a:r>
              <a:rPr lang="en-AU" smtClean="0">
                <a:hlinkClick r:id="rId3"/>
              </a:rPr>
              <a:t>http://fs.huntingdon.edu/jlewis/syl/ircomp/MapsRwanda.htm</a:t>
            </a:r>
            <a:endParaRPr lang="en-AU" smtClean="0"/>
          </a:p>
          <a:p>
            <a:pPr>
              <a:spcBef>
                <a:spcPct val="0"/>
              </a:spcBef>
            </a:pPr>
            <a:r>
              <a:rPr lang="en-AU" smtClean="0"/>
              <a:t>[RIGHT] Map of Rwanda, accessed 11/06/2013, </a:t>
            </a:r>
            <a:r>
              <a:rPr lang="en-AU" smtClean="0">
                <a:hlinkClick r:id="rId4"/>
              </a:rPr>
              <a:t>http://writepass.co.uk/journal/2012/12/tourism-in-rwanda-is-rapidly-increasing-since-the-genocide-that-took-place-in-1994/map-of-rwanda/</a:t>
            </a:r>
            <a:endParaRPr lang="en-AU"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D5326D-CA8F-4EB5-8766-3A2A5CC2EFDD}" type="slidenum">
              <a:rPr lang="en-AU">
                <a:ea typeface="ＭＳ Ｐゴシック" pitchFamily="84" charset="-128"/>
                <a:cs typeface="ＭＳ Ｐゴシック" pitchFamily="84" charset="-128"/>
              </a:rPr>
              <a:pPr fontAlgn="base">
                <a:spcBef>
                  <a:spcPct val="0"/>
                </a:spcBef>
                <a:spcAft>
                  <a:spcPct val="0"/>
                </a:spcAft>
              </a:pPr>
              <a:t>16</a:t>
            </a:fld>
            <a:endParaRPr lang="en-AU">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hlinkClick r:id="rId3"/>
              </a:rPr>
              <a:t>http://nordicapproach.wordpress.com/2012/05/09/rwandaburundi-2012/</a:t>
            </a:r>
            <a:endParaRPr lang="en-AU"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19A91A-66CF-4E98-9343-A1E488DC3991}" type="slidenum">
              <a:rPr lang="en-AU">
                <a:ea typeface="ＭＳ Ｐゴシック" pitchFamily="84" charset="-128"/>
                <a:cs typeface="ＭＳ Ｐゴシック" pitchFamily="84" charset="-128"/>
              </a:rPr>
              <a:pPr fontAlgn="base">
                <a:spcBef>
                  <a:spcPct val="0"/>
                </a:spcBef>
                <a:spcAft>
                  <a:spcPct val="0"/>
                </a:spcAft>
              </a:pPr>
              <a:t>17</a:t>
            </a:fld>
            <a:endParaRPr lang="en-AU">
              <a:ea typeface="ＭＳ Ｐゴシック" pitchFamily="84" charset="-128"/>
              <a:cs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hlinkClick r:id="rId3"/>
              </a:rPr>
              <a:t>http://spazzinsf.wordpress.com/tag/rwanda/</a:t>
            </a:r>
            <a:endParaRPr lang="en-AU"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95EE65-B328-44E1-BC7E-CD783EFAF2B1}" type="slidenum">
              <a:rPr lang="en-AU">
                <a:ea typeface="ＭＳ Ｐゴシック" pitchFamily="84" charset="-128"/>
                <a:cs typeface="ＭＳ Ｐゴシック" pitchFamily="84" charset="-128"/>
              </a:rPr>
              <a:pPr fontAlgn="base">
                <a:spcBef>
                  <a:spcPct val="0"/>
                </a:spcBef>
                <a:spcAft>
                  <a:spcPct val="0"/>
                </a:spcAft>
              </a:pPr>
              <a:t>18</a:t>
            </a:fld>
            <a:endParaRPr lang="en-AU">
              <a:ea typeface="ＭＳ Ｐゴシック" pitchFamily="84" charset="-128"/>
              <a:cs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hlinkClick r:id="rId3"/>
              </a:rPr>
              <a:t>http://www.photoworkshopuganda.com/</a:t>
            </a:r>
            <a:endParaRPr lang="en-AU"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261208-859F-49FB-BA22-8E6DC15C7C6C}" type="slidenum">
              <a:rPr lang="en-AU">
                <a:ea typeface="ＭＳ Ｐゴシック" pitchFamily="84" charset="-128"/>
                <a:cs typeface="ＭＳ Ｐゴシック" pitchFamily="84" charset="-128"/>
              </a:rPr>
              <a:pPr fontAlgn="base">
                <a:spcBef>
                  <a:spcPct val="0"/>
                </a:spcBef>
                <a:spcAft>
                  <a:spcPct val="0"/>
                </a:spcAft>
              </a:pPr>
              <a:t>19</a:t>
            </a:fld>
            <a:endParaRPr lang="en-AU">
              <a:ea typeface="ＭＳ Ｐゴシック" pitchFamily="84" charset="-128"/>
              <a:cs typeface="ＭＳ Ｐゴシック"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z="1000" smtClean="0"/>
              <a:t>[4] CIA (2013) ‘Rwanda’, </a:t>
            </a:r>
            <a:r>
              <a:rPr lang="en-AU" sz="1000" i="1" smtClean="0"/>
              <a:t>The World Factbook</a:t>
            </a:r>
            <a:r>
              <a:rPr lang="en-AU" sz="1000" smtClean="0"/>
              <a:t>, accessed 06/06/2013, https://www.cia.gov/library/publications</a:t>
            </a:r>
          </a:p>
          <a:p>
            <a:pPr>
              <a:spcBef>
                <a:spcPct val="0"/>
              </a:spcBef>
            </a:pPr>
            <a:r>
              <a:rPr lang="en-AU" sz="1000" smtClean="0"/>
              <a:t>[5] De Waal, A. And Omaar, R. (1995) ‘The Genocide in Rwanda and the International Response’, </a:t>
            </a:r>
            <a:r>
              <a:rPr lang="en-AU" sz="1000" i="1" smtClean="0"/>
              <a:t>Current History, </a:t>
            </a:r>
            <a:r>
              <a:rPr lang="en-AU" sz="1000" smtClean="0"/>
              <a:t>vol.94, no.591, p.156-161</a:t>
            </a:r>
          </a:p>
          <a:p>
            <a:pPr>
              <a:spcBef>
                <a:spcPct val="0"/>
              </a:spcBef>
            </a:pPr>
            <a:r>
              <a:rPr lang="en-AU" sz="1000" smtClean="0"/>
              <a:t>[6] Kuperman, A.J. (2003) ‘How the Media Missed Rwandan Genocide’, accessed 06/06/2013, http://www.hawaii.edu/powerkills/COMM.7.8.03.HTM</a:t>
            </a:r>
          </a:p>
          <a:p>
            <a:pPr>
              <a:spcBef>
                <a:spcPct val="0"/>
              </a:spcBef>
            </a:pPr>
            <a:r>
              <a:rPr lang="en-AU" sz="1000" smtClean="0"/>
              <a:t>[IMAGE] ‘Medias influence on Rwandan Genocide’ , accessed 11/06/2013, </a:t>
            </a:r>
            <a:r>
              <a:rPr lang="en-AU" sz="1000" smtClean="0">
                <a:hlinkClick r:id="rId3"/>
              </a:rPr>
              <a:t>http://mediasinfluenceontherwandangenocide.blogspot.com.au/2010/12/hutus-and-tutsis-and-belgium.html</a:t>
            </a:r>
            <a:endParaRPr lang="en-AU" sz="1000" smtClean="0"/>
          </a:p>
          <a:p>
            <a:pPr>
              <a:spcBef>
                <a:spcPct val="0"/>
              </a:spcBef>
            </a:pPr>
            <a:endParaRPr lang="en-AU"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1E73B3-280F-402B-B768-F15CCFFB2E33}" type="slidenum">
              <a:rPr lang="en-AU">
                <a:ea typeface="ＭＳ Ｐゴシック" pitchFamily="84" charset="-128"/>
                <a:cs typeface="ＭＳ Ｐゴシック" pitchFamily="84" charset="-128"/>
              </a:rPr>
              <a:pPr fontAlgn="base">
                <a:spcBef>
                  <a:spcPct val="0"/>
                </a:spcBef>
                <a:spcAft>
                  <a:spcPct val="0"/>
                </a:spcAft>
              </a:pPr>
              <a:t>20</a:t>
            </a:fld>
            <a:endParaRPr lang="en-AU">
              <a:ea typeface="ＭＳ Ｐゴシック" pitchFamily="84" charset="-128"/>
              <a:cs typeface="ＭＳ Ｐゴシック" pitchFamily="8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[5] De Waal, A. And Omaar, R. (1995) ‘The Genocide in Rwanda and the International Response’, </a:t>
            </a:r>
            <a:r>
              <a:rPr lang="en-AU" i="1" smtClean="0"/>
              <a:t>Current History, </a:t>
            </a:r>
            <a:r>
              <a:rPr lang="en-AU" smtClean="0"/>
              <a:t>vol.94, no.591, p.156-161</a:t>
            </a:r>
          </a:p>
          <a:p>
            <a:pPr>
              <a:spcBef>
                <a:spcPct val="0"/>
              </a:spcBef>
            </a:pPr>
            <a:endParaRPr lang="en-AU"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A1F436-A582-46AA-83AC-77F99298D804}" type="slidenum">
              <a:rPr lang="en-AU">
                <a:ea typeface="ＭＳ Ｐゴシック" pitchFamily="84" charset="-128"/>
                <a:cs typeface="ＭＳ Ｐゴシック" pitchFamily="84" charset="-128"/>
              </a:rPr>
              <a:pPr fontAlgn="base">
                <a:spcBef>
                  <a:spcPct val="0"/>
                </a:spcBef>
                <a:spcAft>
                  <a:spcPct val="0"/>
                </a:spcAft>
              </a:pPr>
              <a:t>21</a:t>
            </a:fld>
            <a:endParaRPr lang="en-AU">
              <a:ea typeface="ＭＳ Ｐゴシック" pitchFamily="84" charset="-128"/>
              <a:cs typeface="ＭＳ Ｐゴシック" pitchFamily="8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hlinkClick r:id="rId3"/>
              </a:rPr>
              <a:t>http://www.missioni-africane.org/688__1a_domenica_di_avvento_-_29_novembre_2009</a:t>
            </a:r>
            <a:endParaRPr lang="en-AU"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6923C2-856B-445B-8DC1-CDE543873778}" type="slidenum">
              <a:rPr lang="en-AU">
                <a:ea typeface="ＭＳ Ｐゴシック" pitchFamily="84" charset="-128"/>
                <a:cs typeface="ＭＳ Ｐゴシック" pitchFamily="84" charset="-128"/>
              </a:rPr>
              <a:pPr fontAlgn="base">
                <a:spcBef>
                  <a:spcPct val="0"/>
                </a:spcBef>
                <a:spcAft>
                  <a:spcPct val="0"/>
                </a:spcAft>
              </a:pPr>
              <a:t>22</a:t>
            </a:fld>
            <a:endParaRPr lang="en-AU">
              <a:ea typeface="ＭＳ Ｐゴシック" pitchFamily="84" charset="-128"/>
              <a:cs typeface="ＭＳ Ｐゴシック" pitchFamily="8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[3] Campbell, C. (2009) ‘Genocide as Social Control’, </a:t>
            </a:r>
            <a:r>
              <a:rPr lang="en-AU" i="1" smtClean="0"/>
              <a:t>Sociological Theory, </a:t>
            </a:r>
            <a:r>
              <a:rPr lang="en-AU" smtClean="0"/>
              <a:t>vol.27, no.2, p.150-168</a:t>
            </a:r>
          </a:p>
          <a:p>
            <a:pPr>
              <a:spcBef>
                <a:spcPct val="0"/>
              </a:spcBef>
            </a:pPr>
            <a:r>
              <a:rPr lang="en-AU" smtClean="0"/>
              <a:t>[5] De Waal, A. And Omaar, R. (1995) ‘The Genocide in Rwanda and the International Response’, </a:t>
            </a:r>
            <a:r>
              <a:rPr lang="en-AU" i="1" smtClean="0"/>
              <a:t>Current History, </a:t>
            </a:r>
            <a:r>
              <a:rPr lang="en-AU" smtClean="0"/>
              <a:t>vol.94, no.591, p.156-161</a:t>
            </a:r>
          </a:p>
          <a:p>
            <a:pPr>
              <a:spcBef>
                <a:spcPct val="0"/>
              </a:spcBef>
            </a:pPr>
            <a:endParaRPr lang="en-AU"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EBFD68-42E8-46B4-A365-5F43ADDA74B8}" type="slidenum">
              <a:rPr lang="en-AU">
                <a:ea typeface="ＭＳ Ｐゴシック" pitchFamily="84" charset="-128"/>
                <a:cs typeface="ＭＳ Ｐゴシック" pitchFamily="84" charset="-128"/>
              </a:rPr>
              <a:pPr fontAlgn="base">
                <a:spcBef>
                  <a:spcPct val="0"/>
                </a:spcBef>
                <a:spcAft>
                  <a:spcPct val="0"/>
                </a:spcAft>
              </a:pPr>
              <a:t>23</a:t>
            </a:fld>
            <a:endParaRPr lang="en-AU">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hlinkClick r:id="rId3"/>
              </a:rPr>
              <a:t>http://genocidewatch.net/genocide-2/genocide-and-politicide/</a:t>
            </a:r>
            <a:endParaRPr lang="en-AU"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E184F2-5AF7-42B7-B7E2-1CA6BB49620C}" type="slidenum">
              <a:rPr lang="en-AU">
                <a:ea typeface="ＭＳ Ｐゴシック" pitchFamily="84" charset="-128"/>
                <a:cs typeface="ＭＳ Ｐゴシック" pitchFamily="84" charset="-128"/>
              </a:rPr>
              <a:pPr fontAlgn="base">
                <a:spcBef>
                  <a:spcPct val="0"/>
                </a:spcBef>
                <a:spcAft>
                  <a:spcPct val="0"/>
                </a:spcAft>
              </a:pPr>
              <a:t>5</a:t>
            </a:fld>
            <a:endParaRPr lang="en-AU">
              <a:ea typeface="ＭＳ Ｐゴシック" pitchFamily="84" charset="-128"/>
              <a:cs typeface="ＭＳ Ｐゴシック" pitchFamily="8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hlinkClick r:id="rId3"/>
              </a:rPr>
              <a:t>http://www.popscreen.com/p/MTA3MTA0ODQx/Outsider-folk-art-Rwanda-Tutsi-Hutu-Christian-Mengele-eBay</a:t>
            </a:r>
            <a:endParaRPr lang="en-AU"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CAAE56-ED28-478C-897E-0097119621D9}" type="slidenum">
              <a:rPr lang="en-AU">
                <a:ea typeface="ＭＳ Ｐゴシック" pitchFamily="84" charset="-128"/>
                <a:cs typeface="ＭＳ Ｐゴシック" pitchFamily="84" charset="-128"/>
              </a:rPr>
              <a:pPr fontAlgn="base">
                <a:spcBef>
                  <a:spcPct val="0"/>
                </a:spcBef>
                <a:spcAft>
                  <a:spcPct val="0"/>
                </a:spcAft>
              </a:pPr>
              <a:t>24</a:t>
            </a:fld>
            <a:endParaRPr lang="en-AU">
              <a:ea typeface="ＭＳ Ｐゴシック" pitchFamily="84" charset="-128"/>
              <a:cs typeface="ＭＳ Ｐゴシック" pitchFamily="8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[3] Campbell, C. (2009) ‘Genocide as Social Control’, </a:t>
            </a:r>
            <a:r>
              <a:rPr lang="en-AU" i="1" smtClean="0"/>
              <a:t>Sociological Theory, </a:t>
            </a:r>
            <a:r>
              <a:rPr lang="en-AU" smtClean="0"/>
              <a:t>vol.27, no.2, p.150-168</a:t>
            </a:r>
          </a:p>
          <a:p>
            <a:pPr>
              <a:spcBef>
                <a:spcPct val="0"/>
              </a:spcBef>
            </a:pPr>
            <a:r>
              <a:rPr lang="en-AU" smtClean="0"/>
              <a:t>[7] BBC (2011) ‘Rwanda: How the genocide happened’, accessed 05/06/2013, http://www.bbc.co.uk/news/ </a:t>
            </a:r>
          </a:p>
          <a:p>
            <a:pPr>
              <a:spcBef>
                <a:spcPct val="0"/>
              </a:spcBef>
            </a:pPr>
            <a:r>
              <a:rPr lang="en-AU" smtClean="0"/>
              <a:t>[8] Diamond, J. (2006) ‘Collapse: how societies choose to fail or succeed’, Penguin Books, New York, p.318</a:t>
            </a:r>
          </a:p>
          <a:p>
            <a:pPr>
              <a:spcBef>
                <a:spcPct val="0"/>
              </a:spcBef>
            </a:pPr>
            <a:r>
              <a:rPr lang="en-AU" smtClean="0"/>
              <a:t>[IMAGE] Identity Card, accessed 11/06/2013, </a:t>
            </a:r>
            <a:r>
              <a:rPr lang="en-AU" smtClean="0">
                <a:hlinkClick r:id="rId3"/>
              </a:rPr>
              <a:t>http://www.preventgenocide.org/edu/pastgenocides/rwanda/indangamuntu.htm</a:t>
            </a:r>
            <a:endParaRPr lang="en-AU"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CA75A1-1D5F-41FE-97FA-E01A12AD451C}" type="slidenum">
              <a:rPr lang="en-AU">
                <a:ea typeface="ＭＳ Ｐゴシック" pitchFamily="84" charset="-128"/>
                <a:cs typeface="ＭＳ Ｐゴシック" pitchFamily="84" charset="-128"/>
              </a:rPr>
              <a:pPr fontAlgn="base">
                <a:spcBef>
                  <a:spcPct val="0"/>
                </a:spcBef>
                <a:spcAft>
                  <a:spcPct val="0"/>
                </a:spcAft>
              </a:pPr>
              <a:t>26</a:t>
            </a:fld>
            <a:endParaRPr lang="en-AU">
              <a:ea typeface="ＭＳ Ｐゴシック" pitchFamily="84" charset="-128"/>
              <a:cs typeface="ＭＳ Ｐゴシック" pitchFamily="8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[3] Campbell, C. (2009) ‘Genocide as Social Control’, </a:t>
            </a:r>
            <a:r>
              <a:rPr lang="en-AU" i="1" smtClean="0"/>
              <a:t>Sociological Theory, </a:t>
            </a:r>
            <a:r>
              <a:rPr lang="en-AU" smtClean="0"/>
              <a:t>vol.27, no.2, p.150-168</a:t>
            </a:r>
          </a:p>
          <a:p>
            <a:pPr>
              <a:spcBef>
                <a:spcPct val="0"/>
              </a:spcBef>
            </a:pPr>
            <a:r>
              <a:rPr lang="en-AU" smtClean="0"/>
              <a:t>[6] Kuperman, A.J. (2003) ‘How the Media Missed Rwandan Genocide’, accessed 06/06/2013, http://www.hawaii.edu/powerkills/COMM.7.8.03.HTM</a:t>
            </a:r>
          </a:p>
          <a:p>
            <a:pPr>
              <a:spcBef>
                <a:spcPct val="0"/>
              </a:spcBef>
            </a:pPr>
            <a:r>
              <a:rPr lang="en-AU" smtClean="0"/>
              <a:t>[7] BBC (2011) ‘Rwanda: How the genocide happened’, accessed 05/06/2013, http://www.bbc.co.uk/news/ </a:t>
            </a:r>
          </a:p>
          <a:p>
            <a:pPr>
              <a:spcBef>
                <a:spcPct val="0"/>
              </a:spcBef>
            </a:pPr>
            <a:r>
              <a:rPr lang="en-AU" smtClean="0"/>
              <a:t>[9] Republic of Rwanda (n.d.) ‘The Rwandese Patriotic Front’, accessed 05/06/2013, www.gov.rw</a:t>
            </a:r>
          </a:p>
          <a:p>
            <a:pPr>
              <a:spcBef>
                <a:spcPct val="0"/>
              </a:spcBef>
            </a:pPr>
            <a:r>
              <a:rPr lang="en-AU" smtClean="0"/>
              <a:t>[10] Caplan, G. (2007) ‘Rwanda: Walking the Road to Genocide’ in Thompson, A. (2007) </a:t>
            </a:r>
            <a:r>
              <a:rPr lang="en-AU" i="1" smtClean="0"/>
              <a:t>The Media and the Rwanda Genocide, </a:t>
            </a:r>
            <a:r>
              <a:rPr lang="en-AU" smtClean="0"/>
              <a:t>Pluto Press, London, p.20-39</a:t>
            </a:r>
          </a:p>
          <a:p>
            <a:pPr>
              <a:spcBef>
                <a:spcPct val="0"/>
              </a:spcBef>
            </a:pPr>
            <a:r>
              <a:rPr lang="en-AU" smtClean="0"/>
              <a:t>[IMAGE] Rwandan Patriotic Front, accessed 11/06/2013, </a:t>
            </a:r>
            <a:r>
              <a:rPr lang="en-AU" smtClean="0">
                <a:hlinkClick r:id="rId3"/>
              </a:rPr>
              <a:t>http://en.wikipedia.org/wiki/Rwandan_Patriotic_Front</a:t>
            </a:r>
            <a:endParaRPr lang="en-AU"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FDBD20-F588-4B58-A13A-FF1254B269AC}" type="slidenum">
              <a:rPr lang="en-AU">
                <a:ea typeface="ＭＳ Ｐゴシック" pitchFamily="84" charset="-128"/>
                <a:cs typeface="ＭＳ Ｐゴシック" pitchFamily="84" charset="-128"/>
              </a:rPr>
              <a:pPr fontAlgn="base">
                <a:spcBef>
                  <a:spcPct val="0"/>
                </a:spcBef>
                <a:spcAft>
                  <a:spcPct val="0"/>
                </a:spcAft>
              </a:pPr>
              <a:t>27</a:t>
            </a:fld>
            <a:endParaRPr lang="en-AU">
              <a:ea typeface="ＭＳ Ｐゴシック" pitchFamily="84" charset="-128"/>
              <a:cs typeface="ＭＳ Ｐゴシック" pitchFamily="8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[11] Cooney, M. and Phillips, S. (2002) ‘Typologizing Violence: A Blackian Perspective’, International Journal of Sociology and Social Policy, vol.22, no.7, p.75-108 in Campbell, C. (2009) ‘Genocide as Social Control’, Sociologist Theory, vol.27, no.2, pp150-168</a:t>
            </a:r>
          </a:p>
          <a:p>
            <a:pPr>
              <a:spcBef>
                <a:spcPct val="0"/>
              </a:spcBef>
            </a:pPr>
            <a:r>
              <a:rPr lang="en-AU" smtClean="0"/>
              <a:t>[12] Des Forges, A. (2007) ‘Call to Genocide: Radio in Rwanda 1994’ in Thompson, A. (2007) </a:t>
            </a:r>
            <a:r>
              <a:rPr lang="en-AU" i="1" smtClean="0"/>
              <a:t>The Media and the Rwanda Genocide, </a:t>
            </a:r>
            <a:r>
              <a:rPr lang="en-AU" smtClean="0"/>
              <a:t>Pluto Press, London, p.20-39</a:t>
            </a:r>
          </a:p>
          <a:p>
            <a:pPr>
              <a:spcBef>
                <a:spcPct val="0"/>
              </a:spcBef>
            </a:pPr>
            <a:endParaRPr lang="en-AU"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337794-EBB4-4148-A0E2-5F938587DD13}" type="slidenum">
              <a:rPr lang="en-AU">
                <a:ea typeface="ＭＳ Ｐゴシック" pitchFamily="84" charset="-128"/>
                <a:cs typeface="ＭＳ Ｐゴシック" pitchFamily="84" charset="-128"/>
              </a:rPr>
              <a:pPr fontAlgn="base">
                <a:spcBef>
                  <a:spcPct val="0"/>
                </a:spcBef>
                <a:spcAft>
                  <a:spcPct val="0"/>
                </a:spcAft>
              </a:pPr>
              <a:t>29</a:t>
            </a:fld>
            <a:endParaRPr lang="en-AU">
              <a:ea typeface="ＭＳ Ｐゴシック" pitchFamily="84" charset="-128"/>
              <a:cs typeface="ＭＳ Ｐゴシック" pitchFamily="8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[3] Campbell, C. (2009) ‘Genocide as Social Control’, </a:t>
            </a:r>
            <a:r>
              <a:rPr lang="en-AU" i="1" smtClean="0"/>
              <a:t>Sociological Theory, </a:t>
            </a:r>
            <a:r>
              <a:rPr lang="en-AU" smtClean="0"/>
              <a:t>vol.27, no.2, p.150-168</a:t>
            </a:r>
          </a:p>
          <a:p>
            <a:pPr>
              <a:spcBef>
                <a:spcPct val="0"/>
              </a:spcBef>
            </a:pPr>
            <a:endParaRPr lang="en-AU"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9CA04A-42C9-408A-A30E-BFBAF1F762CD}" type="slidenum">
              <a:rPr lang="en-AU">
                <a:ea typeface="ＭＳ Ｐゴシック" pitchFamily="84" charset="-128"/>
                <a:cs typeface="ＭＳ Ｐゴシック" pitchFamily="84" charset="-128"/>
              </a:rPr>
              <a:pPr fontAlgn="base">
                <a:spcBef>
                  <a:spcPct val="0"/>
                </a:spcBef>
                <a:spcAft>
                  <a:spcPct val="0"/>
                </a:spcAft>
              </a:pPr>
              <a:t>30</a:t>
            </a:fld>
            <a:endParaRPr lang="en-AU">
              <a:ea typeface="ＭＳ Ｐゴシック" pitchFamily="84" charset="-128"/>
              <a:cs typeface="ＭＳ Ｐゴシック" pitchFamily="8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[13] Stone, D. (2004) ‘Genocide as Transgression’, </a:t>
            </a:r>
            <a:r>
              <a:rPr lang="en-AU" i="1" smtClean="0"/>
              <a:t>European Journal of Social Theory, </a:t>
            </a:r>
            <a:r>
              <a:rPr lang="en-AU" smtClean="0"/>
              <a:t>vol.7, no.45, p.45-60</a:t>
            </a:r>
          </a:p>
          <a:p>
            <a:pPr>
              <a:spcBef>
                <a:spcPct val="0"/>
              </a:spcBef>
            </a:pPr>
            <a:endParaRPr lang="en-AU"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D6867D-5546-429D-8032-B2BF6A7EA531}" type="slidenum">
              <a:rPr lang="en-AU">
                <a:ea typeface="ＭＳ Ｐゴシック" pitchFamily="84" charset="-128"/>
                <a:cs typeface="ＭＳ Ｐゴシック" pitchFamily="84" charset="-128"/>
              </a:rPr>
              <a:pPr fontAlgn="base">
                <a:spcBef>
                  <a:spcPct val="0"/>
                </a:spcBef>
                <a:spcAft>
                  <a:spcPct val="0"/>
                </a:spcAft>
              </a:pPr>
              <a:t>31</a:t>
            </a:fld>
            <a:endParaRPr lang="en-AU">
              <a:ea typeface="ＭＳ Ｐゴシック" pitchFamily="84" charset="-128"/>
              <a:cs typeface="ＭＳ Ｐゴシック" pitchFamily="8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[13] Stone, D. (2004) ‘Genocide as Transgression’, </a:t>
            </a:r>
            <a:r>
              <a:rPr lang="en-AU" i="1" smtClean="0"/>
              <a:t>European Journal of Social Theory, </a:t>
            </a:r>
            <a:r>
              <a:rPr lang="en-AU" smtClean="0"/>
              <a:t>vol.7, no.45, p.45-60</a:t>
            </a:r>
          </a:p>
          <a:p>
            <a:pPr>
              <a:spcBef>
                <a:spcPct val="0"/>
              </a:spcBef>
            </a:pPr>
            <a:endParaRPr lang="en-AU"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0ACD89-CC5C-4D6A-8D29-08CE099B1F6E}" type="slidenum">
              <a:rPr lang="en-AU">
                <a:ea typeface="ＭＳ Ｐゴシック" pitchFamily="84" charset="-128"/>
                <a:cs typeface="ＭＳ Ｐゴシック" pitchFamily="84" charset="-128"/>
              </a:rPr>
              <a:pPr fontAlgn="base">
                <a:spcBef>
                  <a:spcPct val="0"/>
                </a:spcBef>
                <a:spcAft>
                  <a:spcPct val="0"/>
                </a:spcAft>
              </a:pPr>
              <a:t>32</a:t>
            </a:fld>
            <a:endParaRPr lang="en-AU">
              <a:ea typeface="ＭＳ Ｐゴシック" pitchFamily="84" charset="-128"/>
              <a:cs typeface="ＭＳ Ｐゴシック" pitchFamily="8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hlinkClick r:id="rId3"/>
              </a:rPr>
              <a:t>http://www.afronline.org/?p=23731</a:t>
            </a:r>
            <a:endParaRPr lang="en-AU" smtClean="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080C04-0C91-4B2A-A668-B3F55E32CF91}" type="slidenum">
              <a:rPr lang="en-AU">
                <a:ea typeface="ＭＳ Ｐゴシック" pitchFamily="84" charset="-128"/>
                <a:cs typeface="ＭＳ Ｐゴシック" pitchFamily="84" charset="-128"/>
              </a:rPr>
              <a:pPr fontAlgn="base">
                <a:spcBef>
                  <a:spcPct val="0"/>
                </a:spcBef>
                <a:spcAft>
                  <a:spcPct val="0"/>
                </a:spcAft>
              </a:pPr>
              <a:t>34</a:t>
            </a:fld>
            <a:endParaRPr lang="en-AU">
              <a:ea typeface="ＭＳ Ｐゴシック" pitchFamily="84" charset="-128"/>
              <a:cs typeface="ＭＳ Ｐゴシック" pitchFamily="8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[12] Des Forges, A. (2007) ‘Call to Genocide: Radio in Rwanda 1994’ in Thompson, A. (2007) </a:t>
            </a:r>
            <a:r>
              <a:rPr lang="en-AU" i="1" smtClean="0"/>
              <a:t>The Media and the Rwanda Genocide, </a:t>
            </a:r>
            <a:r>
              <a:rPr lang="en-AU" smtClean="0"/>
              <a:t>Pluto Press, London, p.20-39</a:t>
            </a:r>
          </a:p>
          <a:p>
            <a:pPr>
              <a:spcBef>
                <a:spcPct val="0"/>
              </a:spcBef>
            </a:pPr>
            <a:r>
              <a:rPr lang="en-AU" smtClean="0"/>
              <a:t>[14] James, E. (2008) ‘Media, genocide and international response: another look at Rwanda’, </a:t>
            </a:r>
            <a:r>
              <a:rPr lang="en-AU" i="1" smtClean="0"/>
              <a:t>Small Wars &amp; Insurgencies,</a:t>
            </a:r>
            <a:r>
              <a:rPr lang="en-AU" smtClean="0"/>
              <a:t> vol.19, no.1, p.89-115</a:t>
            </a:r>
          </a:p>
          <a:p>
            <a:pPr>
              <a:spcBef>
                <a:spcPct val="0"/>
              </a:spcBef>
            </a:pPr>
            <a:r>
              <a:rPr lang="en-AU" smtClean="0"/>
              <a:t>[15] International Commission (1993) ‘International Commission of Investigation on Human Right Violations in Rwanda since October 1, 1990’, Final report. Africa Watch, International Federation of Human Rights Leagues, Interafrican Union for Human and Peoples’ Rights, and the International Center for Human Rights and Democratic Development, New York and Paris, March. in Des Forges, A. (2007) ‘Call to Genocide: Radio in Rwanda 1994’ in Thompson, A. (2007) </a:t>
            </a:r>
            <a:r>
              <a:rPr lang="en-AU" i="1" smtClean="0"/>
              <a:t>The Media and the Rwanda Genocide, </a:t>
            </a:r>
            <a:r>
              <a:rPr lang="en-AU" smtClean="0"/>
              <a:t>Pluto Press, London, p.20-39</a:t>
            </a:r>
          </a:p>
          <a:p>
            <a:pPr>
              <a:spcBef>
                <a:spcPct val="0"/>
              </a:spcBef>
            </a:pPr>
            <a:r>
              <a:rPr lang="en-AU" smtClean="0"/>
              <a:t>[IMAGE] Radio Rwanda, accessed 11/06/2013, </a:t>
            </a:r>
            <a:r>
              <a:rPr lang="en-AU" smtClean="0">
                <a:hlinkClick r:id="rId3"/>
              </a:rPr>
              <a:t>http://arts1091.unsw.wikispaces.net/Rwanda+2012</a:t>
            </a:r>
            <a:endParaRPr lang="en-AU" smtClean="0"/>
          </a:p>
          <a:p>
            <a:pPr>
              <a:spcBef>
                <a:spcPct val="0"/>
              </a:spcBef>
            </a:pPr>
            <a:endParaRPr lang="en-AU"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C1E29C-46DA-4FB0-B157-78DCF24C2264}" type="slidenum">
              <a:rPr lang="en-AU">
                <a:ea typeface="ＭＳ Ｐゴシック" pitchFamily="84" charset="-128"/>
                <a:cs typeface="ＭＳ Ｐゴシック" pitchFamily="84" charset="-128"/>
              </a:rPr>
              <a:pPr fontAlgn="base">
                <a:spcBef>
                  <a:spcPct val="0"/>
                </a:spcBef>
                <a:spcAft>
                  <a:spcPct val="0"/>
                </a:spcAft>
              </a:pPr>
              <a:t>35</a:t>
            </a:fld>
            <a:endParaRPr lang="en-AU">
              <a:ea typeface="ＭＳ Ｐゴシック" pitchFamily="84" charset="-128"/>
              <a:cs typeface="ＭＳ Ｐゴシック" pitchFamily="8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[14] James, E. (2008) ‘Media, genocide and international response: another look at Rwanda’, </a:t>
            </a:r>
            <a:r>
              <a:rPr lang="en-AU" i="1" smtClean="0"/>
              <a:t>Small Wars &amp; Insurgencies,</a:t>
            </a:r>
            <a:r>
              <a:rPr lang="en-AU" smtClean="0"/>
              <a:t> vol.19, no.1, p.89-115</a:t>
            </a:r>
          </a:p>
          <a:p>
            <a:pPr>
              <a:spcBef>
                <a:spcPct val="0"/>
              </a:spcBef>
            </a:pPr>
            <a:r>
              <a:rPr lang="en-AU" smtClean="0"/>
              <a:t>[16] Chrétien, J.P., Dupaquier, J.F. and Kabanda, M. (1995) ‘Rwanda: les médias du génocide’, </a:t>
            </a:r>
            <a:r>
              <a:rPr lang="en-AU" i="1" smtClean="0"/>
              <a:t>Karthala</a:t>
            </a:r>
            <a:r>
              <a:rPr lang="en-AU" smtClean="0"/>
              <a:t>, Paris, France. p.205 in Des Forges, A. (2007) ‘Call to Genocide: Radio in Rwanda 1994’ in Thompson, A. (2007) </a:t>
            </a:r>
            <a:r>
              <a:rPr lang="en-AU" i="1" smtClean="0"/>
              <a:t>The Media and the Rwanda Genocide, </a:t>
            </a:r>
            <a:r>
              <a:rPr lang="en-AU" smtClean="0"/>
              <a:t>Pluto Press, London, p.20-39</a:t>
            </a:r>
          </a:p>
          <a:p>
            <a:pPr>
              <a:spcBef>
                <a:spcPct val="0"/>
              </a:spcBef>
            </a:pPr>
            <a:endParaRPr lang="en-AU" smtClean="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B5B969-0B8D-44AF-8E82-D8B6AA9F1C1A}" type="slidenum">
              <a:rPr lang="en-AU">
                <a:ea typeface="ＭＳ Ｐゴシック" pitchFamily="84" charset="-128"/>
                <a:cs typeface="ＭＳ Ｐゴシック" pitchFamily="84" charset="-128"/>
              </a:rPr>
              <a:pPr fontAlgn="base">
                <a:spcBef>
                  <a:spcPct val="0"/>
                </a:spcBef>
                <a:spcAft>
                  <a:spcPct val="0"/>
                </a:spcAft>
              </a:pPr>
              <a:t>36</a:t>
            </a:fld>
            <a:endParaRPr lang="en-AU">
              <a:ea typeface="ＭＳ Ｐゴシック" pitchFamily="84" charset="-128"/>
              <a:cs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hlinkClick r:id="rId3"/>
              </a:rPr>
              <a:t>http://diatribe-column.blogspot.com.au/2013/03/genocide-gyrations.html</a:t>
            </a:r>
            <a:endParaRPr lang="en-AU"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398834-123F-4B78-9E83-04D3B33CAC1F}" type="slidenum">
              <a:rPr lang="en-AU">
                <a:ea typeface="ＭＳ Ｐゴシック" pitchFamily="84" charset="-128"/>
                <a:cs typeface="ＭＳ Ｐゴシック" pitchFamily="84" charset="-128"/>
              </a:rPr>
              <a:pPr fontAlgn="base">
                <a:spcBef>
                  <a:spcPct val="0"/>
                </a:spcBef>
                <a:spcAft>
                  <a:spcPct val="0"/>
                </a:spcAft>
              </a:pPr>
              <a:t>6</a:t>
            </a:fld>
            <a:endParaRPr lang="en-AU">
              <a:ea typeface="ＭＳ Ｐゴシック" pitchFamily="84" charset="-128"/>
              <a:cs typeface="ＭＳ Ｐゴシック"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[14] James, E. (2008) ‘Media, genocide and international response: another look at Rwanda’, </a:t>
            </a:r>
            <a:r>
              <a:rPr lang="en-AU" i="1" smtClean="0"/>
              <a:t>Small Wars &amp; Insurgencies,</a:t>
            </a:r>
            <a:r>
              <a:rPr lang="en-AU" smtClean="0"/>
              <a:t> vol.19, no.1, p.89-115</a:t>
            </a:r>
          </a:p>
          <a:p>
            <a:pPr>
              <a:spcBef>
                <a:spcPct val="0"/>
              </a:spcBef>
            </a:pPr>
            <a:endParaRPr lang="en-AU" smtClean="0"/>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51332D-6BCE-4E23-9F15-69328619FCB6}" type="slidenum">
              <a:rPr lang="en-AU">
                <a:ea typeface="ＭＳ Ｐゴシック" pitchFamily="84" charset="-128"/>
                <a:cs typeface="ＭＳ Ｐゴシック" pitchFamily="84" charset="-128"/>
              </a:rPr>
              <a:pPr fontAlgn="base">
                <a:spcBef>
                  <a:spcPct val="0"/>
                </a:spcBef>
                <a:spcAft>
                  <a:spcPct val="0"/>
                </a:spcAft>
              </a:pPr>
              <a:t>37</a:t>
            </a:fld>
            <a:endParaRPr lang="en-AU">
              <a:ea typeface="ＭＳ Ｐゴシック" pitchFamily="84" charset="-128"/>
              <a:cs typeface="ＭＳ Ｐゴシック" pitchFamily="8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hlinkClick r:id="rId3"/>
              </a:rPr>
              <a:t>http://nanojv.wordpress.com/2012/07/28/rtlm-radio-television-libre-mille-collines/</a:t>
            </a:r>
            <a:endParaRPr lang="en-AU" smtClean="0"/>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383A13-9989-4FAE-936D-D180380F6997}" type="slidenum">
              <a:rPr lang="en-AU">
                <a:ea typeface="ＭＳ Ｐゴシック" pitchFamily="84" charset="-128"/>
                <a:cs typeface="ＭＳ Ｐゴシック" pitchFamily="84" charset="-128"/>
              </a:rPr>
              <a:pPr fontAlgn="base">
                <a:spcBef>
                  <a:spcPct val="0"/>
                </a:spcBef>
                <a:spcAft>
                  <a:spcPct val="0"/>
                </a:spcAft>
              </a:pPr>
              <a:t>38</a:t>
            </a:fld>
            <a:endParaRPr lang="en-AU">
              <a:ea typeface="ＭＳ Ｐゴシック" pitchFamily="84" charset="-128"/>
              <a:cs typeface="ＭＳ Ｐゴシック" pitchFamily="8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[14] James, E. (2008) ‘Media, genocide and international response: another look at Rwanda’, </a:t>
            </a:r>
            <a:r>
              <a:rPr lang="en-AU" i="1" smtClean="0"/>
              <a:t>Small Wars &amp; Insurgencies,</a:t>
            </a:r>
            <a:r>
              <a:rPr lang="en-AU" smtClean="0"/>
              <a:t> vol.19, no.1, p.89-115</a:t>
            </a:r>
          </a:p>
          <a:p>
            <a:pPr>
              <a:spcBef>
                <a:spcPct val="0"/>
              </a:spcBef>
            </a:pPr>
            <a:r>
              <a:rPr lang="en-AU" smtClean="0"/>
              <a:t>[LEFT IMAGE} Kangura no.48, accessed 11/06/2013, </a:t>
            </a:r>
            <a:r>
              <a:rPr lang="en-AU" smtClean="0">
                <a:hlinkClick r:id="rId3"/>
              </a:rPr>
              <a:t>http://www.genocidearchiverwanda.org.rw/index.php/Category:Kangura</a:t>
            </a:r>
            <a:endParaRPr lang="en-AU" smtClean="0"/>
          </a:p>
          <a:p>
            <a:pPr>
              <a:spcBef>
                <a:spcPct val="0"/>
              </a:spcBef>
            </a:pPr>
            <a:r>
              <a:rPr lang="en-AU" smtClean="0"/>
              <a:t>[RIGHT IMAGE] Kangura no.43, accessed 11/02013, </a:t>
            </a:r>
            <a:r>
              <a:rPr lang="en-AU" smtClean="0">
                <a:hlinkClick r:id="rId3"/>
              </a:rPr>
              <a:t>http://www.genocidearchiverwanda.org.rw/index.php/Category:Kangura</a:t>
            </a:r>
            <a:endParaRPr lang="en-AU" smtClean="0"/>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B491D4-FEBD-48D9-9A9F-E5124DA300D6}" type="slidenum">
              <a:rPr lang="en-AU">
                <a:ea typeface="ＭＳ Ｐゴシック" pitchFamily="84" charset="-128"/>
                <a:cs typeface="ＭＳ Ｐゴシック" pitchFamily="84" charset="-128"/>
              </a:rPr>
              <a:pPr fontAlgn="base">
                <a:spcBef>
                  <a:spcPct val="0"/>
                </a:spcBef>
                <a:spcAft>
                  <a:spcPct val="0"/>
                </a:spcAft>
              </a:pPr>
              <a:t>39</a:t>
            </a:fld>
            <a:endParaRPr lang="en-AU">
              <a:ea typeface="ＭＳ Ｐゴシック" pitchFamily="84" charset="-128"/>
              <a:cs typeface="ＭＳ Ｐゴシック" pitchFamily="8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hlinkClick r:id="rId3"/>
              </a:rPr>
              <a:t>http://yhwh1972.blogspot.com.au/2010_08_24_archive.html</a:t>
            </a:r>
            <a:endParaRPr lang="en-AU" smtClean="0"/>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B191BD-310F-4FFF-82C7-4CF7E5BFF6FF}" type="slidenum">
              <a:rPr lang="en-AU">
                <a:ea typeface="ＭＳ Ｐゴシック" pitchFamily="84" charset="-128"/>
                <a:cs typeface="ＭＳ Ｐゴシック" pitchFamily="84" charset="-128"/>
              </a:rPr>
              <a:pPr fontAlgn="base">
                <a:spcBef>
                  <a:spcPct val="0"/>
                </a:spcBef>
                <a:spcAft>
                  <a:spcPct val="0"/>
                </a:spcAft>
              </a:pPr>
              <a:t>40</a:t>
            </a:fld>
            <a:endParaRPr lang="en-AU">
              <a:ea typeface="ＭＳ Ｐゴシック" pitchFamily="84" charset="-128"/>
              <a:cs typeface="ＭＳ Ｐゴシック" pitchFamily="8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[3] Campbell, C. (2009) ‘Genocide as Social Control’, </a:t>
            </a:r>
            <a:r>
              <a:rPr lang="en-AU" i="1" smtClean="0"/>
              <a:t>Sociological Theory, </a:t>
            </a:r>
            <a:r>
              <a:rPr lang="en-AU" smtClean="0"/>
              <a:t>vol.27, no.2, p.150-168</a:t>
            </a:r>
          </a:p>
          <a:p>
            <a:pPr>
              <a:spcBef>
                <a:spcPct val="0"/>
              </a:spcBef>
            </a:pPr>
            <a:endParaRPr lang="en-AU" smtClean="0"/>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962F90-436F-43F1-887D-E6DA6B512072}" type="slidenum">
              <a:rPr lang="en-AU">
                <a:ea typeface="ＭＳ Ｐゴシック" pitchFamily="84" charset="-128"/>
                <a:cs typeface="ＭＳ Ｐゴシック" pitchFamily="84" charset="-128"/>
              </a:rPr>
              <a:pPr fontAlgn="base">
                <a:spcBef>
                  <a:spcPct val="0"/>
                </a:spcBef>
                <a:spcAft>
                  <a:spcPct val="0"/>
                </a:spcAft>
              </a:pPr>
              <a:t>41</a:t>
            </a:fld>
            <a:endParaRPr lang="en-AU">
              <a:ea typeface="ＭＳ Ｐゴシック" pitchFamily="84" charset="-128"/>
              <a:cs typeface="ＭＳ Ｐゴシック" pitchFamily="8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[6] Kuperman, A.J. (2003) ‘How the Media Missed Rwandan Genocide’, accessed 06/06/2013, http://www.hawaii.edu/powerkills/COMM.7.8.03.HTM</a:t>
            </a:r>
          </a:p>
          <a:p>
            <a:pPr>
              <a:spcBef>
                <a:spcPct val="0"/>
              </a:spcBef>
            </a:pPr>
            <a:r>
              <a:rPr lang="en-AU" smtClean="0"/>
              <a:t>[17] Doyle, M. (2007) ‘Reporting the Genocide’, in Thompson, A. (2007) </a:t>
            </a:r>
            <a:r>
              <a:rPr lang="en-AU" i="1" smtClean="0"/>
              <a:t>The Media and the Rwanda Genocide, </a:t>
            </a:r>
            <a:r>
              <a:rPr lang="en-AU" smtClean="0"/>
              <a:t>Pluto Press, London, p.20-39</a:t>
            </a:r>
          </a:p>
          <a:p>
            <a:pPr>
              <a:spcBef>
                <a:spcPct val="0"/>
              </a:spcBef>
            </a:pPr>
            <a:endParaRPr lang="en-AU" smtClean="0"/>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74C954-ECED-421E-A9AA-C48D660E20FB}" type="slidenum">
              <a:rPr lang="en-AU">
                <a:ea typeface="ＭＳ Ｐゴシック" pitchFamily="84" charset="-128"/>
                <a:cs typeface="ＭＳ Ｐゴシック" pitchFamily="84" charset="-128"/>
              </a:rPr>
              <a:pPr fontAlgn="base">
                <a:spcBef>
                  <a:spcPct val="0"/>
                </a:spcBef>
                <a:spcAft>
                  <a:spcPct val="0"/>
                </a:spcAft>
              </a:pPr>
              <a:t>43</a:t>
            </a:fld>
            <a:endParaRPr lang="en-AU">
              <a:ea typeface="ＭＳ Ｐゴシック" pitchFamily="84" charset="-128"/>
              <a:cs typeface="ＭＳ Ｐゴシック" pitchFamily="8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[6] Kuperman, A.J. (2003) ‘How the Media Missed Rwandan Genocide’, accessed 06/06/2013, http://www.hawaii.edu/powerkills/COMM.7.8.03.HTM</a:t>
            </a:r>
          </a:p>
          <a:p>
            <a:pPr>
              <a:spcBef>
                <a:spcPct val="0"/>
              </a:spcBef>
            </a:pPr>
            <a:r>
              <a:rPr lang="en-AU" smtClean="0"/>
              <a:t>[18] Stanton, G.H. (2004) ‘Could the Rwandan Genocide have been prevented?’, </a:t>
            </a:r>
            <a:r>
              <a:rPr lang="en-AU" i="1" smtClean="0"/>
              <a:t>Journal of Genocide Research, </a:t>
            </a:r>
            <a:r>
              <a:rPr lang="en-AU" smtClean="0"/>
              <a:t>vol.6, no.2, p.211-222</a:t>
            </a:r>
          </a:p>
          <a:p>
            <a:pPr>
              <a:spcBef>
                <a:spcPct val="0"/>
              </a:spcBef>
            </a:pPr>
            <a:endParaRPr lang="en-AU" smtClean="0"/>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E9C57C-A962-404F-AE28-53BB63BB8424}" type="slidenum">
              <a:rPr lang="en-AU">
                <a:ea typeface="ＭＳ Ｐゴシック" pitchFamily="84" charset="-128"/>
                <a:cs typeface="ＭＳ Ｐゴシック" pitchFamily="84" charset="-128"/>
              </a:rPr>
              <a:pPr fontAlgn="base">
                <a:spcBef>
                  <a:spcPct val="0"/>
                </a:spcBef>
                <a:spcAft>
                  <a:spcPct val="0"/>
                </a:spcAft>
              </a:pPr>
              <a:t>44</a:t>
            </a:fld>
            <a:endParaRPr lang="en-AU">
              <a:ea typeface="ＭＳ Ｐゴシック" pitchFamily="84" charset="-128"/>
              <a:cs typeface="ＭＳ Ｐゴシック" pitchFamily="8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hlinkClick r:id="rId3"/>
              </a:rPr>
              <a:t>http://advokatdyavola.wordpress.com/2012/06/16/on-the-rwandan-genocide-part-two-a-single-death-is-a-tragedy-a-million-deaths-is-a-statistic/</a:t>
            </a:r>
            <a:endParaRPr lang="en-AU" smtClean="0"/>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284810-75ED-46E9-9C49-92E15CBE0DB7}" type="slidenum">
              <a:rPr lang="en-AU">
                <a:ea typeface="ＭＳ Ｐゴシック" pitchFamily="84" charset="-128"/>
                <a:cs typeface="ＭＳ Ｐゴシック" pitchFamily="84" charset="-128"/>
              </a:rPr>
              <a:pPr fontAlgn="base">
                <a:spcBef>
                  <a:spcPct val="0"/>
                </a:spcBef>
                <a:spcAft>
                  <a:spcPct val="0"/>
                </a:spcAft>
              </a:pPr>
              <a:t>45</a:t>
            </a:fld>
            <a:endParaRPr lang="en-AU">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hlinkClick r:id="rId3"/>
              </a:rPr>
              <a:t>http://artsonline.monash.edu.au/acjc/ats2057-genocide/</a:t>
            </a:r>
            <a:endParaRPr lang="en-AU"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46509B-4038-48C2-8DEF-C6FCADC5C54F}" type="slidenum">
              <a:rPr lang="en-AU">
                <a:ea typeface="ＭＳ Ｐゴシック" pitchFamily="84" charset="-128"/>
                <a:cs typeface="ＭＳ Ｐゴシック" pitchFamily="84" charset="-128"/>
              </a:rPr>
              <a:pPr fontAlgn="base">
                <a:spcBef>
                  <a:spcPct val="0"/>
                </a:spcBef>
                <a:spcAft>
                  <a:spcPct val="0"/>
                </a:spcAft>
              </a:pPr>
              <a:t>7</a:t>
            </a:fld>
            <a:endParaRPr lang="en-AU">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hlinkClick r:id="rId3"/>
              </a:rPr>
              <a:t>http://islamizationwatch.blogspot.com.au/2010/03/turkey-angry-at-us-armenian-genocide.html</a:t>
            </a:r>
            <a:endParaRPr lang="en-AU"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130C11-1560-41E8-AB40-995296D8F5DF}" type="slidenum">
              <a:rPr lang="en-AU">
                <a:ea typeface="ＭＳ Ｐゴシック" pitchFamily="84" charset="-128"/>
                <a:cs typeface="ＭＳ Ｐゴシック" pitchFamily="84" charset="-128"/>
              </a:rPr>
              <a:pPr fontAlgn="base">
                <a:spcBef>
                  <a:spcPct val="0"/>
                </a:spcBef>
                <a:spcAft>
                  <a:spcPct val="0"/>
                </a:spcAft>
              </a:pPr>
              <a:t>8</a:t>
            </a:fld>
            <a:endParaRPr lang="en-AU">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hlinkClick r:id="rId3"/>
              </a:rPr>
              <a:t>http://bradleygray96.wix.com/genocide</a:t>
            </a:r>
            <a:endParaRPr lang="en-AU"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48AD4E-39AA-4504-A32D-E917D7422C6F}" type="slidenum">
              <a:rPr lang="en-AU">
                <a:ea typeface="ＭＳ Ｐゴシック" pitchFamily="84" charset="-128"/>
                <a:cs typeface="ＭＳ Ｐゴシック" pitchFamily="84" charset="-128"/>
              </a:rPr>
              <a:pPr fontAlgn="base">
                <a:spcBef>
                  <a:spcPct val="0"/>
                </a:spcBef>
                <a:spcAft>
                  <a:spcPct val="0"/>
                </a:spcAft>
              </a:pPr>
              <a:t>9</a:t>
            </a:fld>
            <a:endParaRPr lang="en-AU">
              <a:ea typeface="ＭＳ Ｐゴシック" pitchFamily="84" charset="-128"/>
              <a:cs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hlinkClick r:id="rId3"/>
              </a:rPr>
              <a:t>http://www.muslimpopulation.com/africa/Rwanda/Islam%20Blooms%20in%20Rwanda%20Genocide's%20Wake.htm</a:t>
            </a:r>
            <a:endParaRPr lang="en-AU"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60C30C-77E0-4204-BCBD-565309ADDAE1}" type="slidenum">
              <a:rPr lang="en-AU">
                <a:ea typeface="ＭＳ Ｐゴシック" pitchFamily="84" charset="-128"/>
                <a:cs typeface="ＭＳ Ｐゴシック" pitchFamily="84" charset="-128"/>
              </a:rPr>
              <a:pPr fontAlgn="base">
                <a:spcBef>
                  <a:spcPct val="0"/>
                </a:spcBef>
                <a:spcAft>
                  <a:spcPct val="0"/>
                </a:spcAft>
              </a:pPr>
              <a:t>10</a:t>
            </a:fld>
            <a:endParaRPr lang="en-AU">
              <a:ea typeface="ＭＳ Ｐゴシック" pitchFamily="84" charset="-128"/>
              <a:cs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hlinkClick r:id="rId3"/>
              </a:rPr>
              <a:t>http://www.genocidepreventionmonth.org/genocide-in-darfur.html</a:t>
            </a:r>
            <a:endParaRPr lang="en-AU"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9016C7-CCD7-470C-B55F-9D31B485F2B2}" type="slidenum">
              <a:rPr lang="en-AU">
                <a:ea typeface="ＭＳ Ｐゴシック" pitchFamily="84" charset="-128"/>
                <a:cs typeface="ＭＳ Ｐゴシック" pitchFamily="84" charset="-128"/>
              </a:rPr>
              <a:pPr fontAlgn="base">
                <a:spcBef>
                  <a:spcPct val="0"/>
                </a:spcBef>
                <a:spcAft>
                  <a:spcPct val="0"/>
                </a:spcAft>
              </a:pPr>
              <a:t>11</a:t>
            </a:fld>
            <a:endParaRPr lang="en-AU">
              <a:ea typeface="ＭＳ Ｐゴシック" pitchFamily="84" charset="-128"/>
              <a:cs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[1] Rubinstein, W.D. (2004) ‘Genocide and Historical Debate’, </a:t>
            </a:r>
            <a:r>
              <a:rPr lang="en-AU" i="1" smtClean="0"/>
              <a:t>History Today, </a:t>
            </a:r>
            <a:r>
              <a:rPr lang="en-AU" smtClean="0"/>
              <a:t>vol.54, no.4, p.36-38</a:t>
            </a:r>
          </a:p>
          <a:p>
            <a:pPr>
              <a:spcBef>
                <a:spcPct val="0"/>
              </a:spcBef>
            </a:pPr>
            <a:r>
              <a:rPr lang="en-AU" smtClean="0"/>
              <a:t>[IMAGE] ‘The Tragedy of Raphael Lemkin on Vimeo’, accessed 11/06/2013, </a:t>
            </a:r>
            <a:r>
              <a:rPr lang="en-AU" smtClean="0">
                <a:hlinkClick r:id="rId3"/>
              </a:rPr>
              <a:t>http://vimeo.com/13501953</a:t>
            </a:r>
            <a:endParaRPr lang="en-AU"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7BF892-5FF3-4578-82F8-A5CED5EE61F4}" type="slidenum">
              <a:rPr lang="en-AU">
                <a:ea typeface="ＭＳ Ｐゴシック" pitchFamily="84" charset="-128"/>
                <a:cs typeface="ＭＳ Ｐゴシック" pitchFamily="84" charset="-128"/>
              </a:rPr>
              <a:pPr fontAlgn="base">
                <a:spcBef>
                  <a:spcPct val="0"/>
                </a:spcBef>
                <a:spcAft>
                  <a:spcPct val="0"/>
                </a:spcAft>
              </a:pPr>
              <a:t>12</a:t>
            </a:fld>
            <a:endParaRPr lang="en-AU">
              <a:ea typeface="ＭＳ Ｐゴシック" pitchFamily="84" charset="-128"/>
              <a:cs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2A76687E-099F-4920-9BCA-4C737F2CA673}" type="datetimeFigureOut">
              <a:rPr lang="en-AU"/>
              <a:pPr>
                <a:defRPr/>
              </a:pPr>
              <a:t>7/9/13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FBC80FCD-FAEC-43A2-82E6-8159F9CDCEBB}"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650CEDEF-C4E7-43FB-8ECA-6EBA266F5C1A}" type="datetimeFigureOut">
              <a:rPr lang="en-AU"/>
              <a:pPr>
                <a:defRPr/>
              </a:pPr>
              <a:t>7/9/13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736ECCDA-27B4-4273-A713-B5A4FA411355}"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7655B922-3A49-4700-8A1B-AFAAC2E8794C}" type="datetimeFigureOut">
              <a:rPr lang="en-AU"/>
              <a:pPr>
                <a:defRPr/>
              </a:pPr>
              <a:t>7/9/13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241F755F-782A-4407-BF54-E5A66A08A7C0}"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9E9F7D62-A850-44AC-A4AD-658A047618B4}" type="datetimeFigureOut">
              <a:rPr lang="en-AU"/>
              <a:pPr>
                <a:defRPr/>
              </a:pPr>
              <a:t>7/9/13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6000AAF2-DCA7-4A7F-AD93-7BFB6F6E3C82}"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FAC9E64-CAF4-4989-A7AB-122089834A9E}" type="datetimeFigureOut">
              <a:rPr lang="en-AU"/>
              <a:pPr>
                <a:defRPr/>
              </a:pPr>
              <a:t>7/9/13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BEBF0FA-9947-49F9-A76A-A3AB2DF59249}"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06923710-83E4-4642-9B47-73C38337D4D2}" type="datetimeFigureOut">
              <a:rPr lang="en-AU"/>
              <a:pPr>
                <a:defRPr/>
              </a:pPr>
              <a:t>7/9/13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E6B53062-008D-4117-B69F-5505FBB99D6A}"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A24EE39A-D1F4-4D11-8649-E997F0937B5E}" type="datetimeFigureOut">
              <a:rPr lang="en-AU"/>
              <a:pPr>
                <a:defRPr/>
              </a:pPr>
              <a:t>7/9/13</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FAE55335-3E2B-4A02-A45A-45F26B3905BA}"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BEBBE177-A89A-4242-A8CA-844A14F8B859}" type="datetimeFigureOut">
              <a:rPr lang="en-AU"/>
              <a:pPr>
                <a:defRPr/>
              </a:pPr>
              <a:t>7/9/13</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85B1854B-C5A7-4FE5-8DAD-143F57B0D853}"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F59396-667A-4879-80D7-3900DBF74B10}" type="datetimeFigureOut">
              <a:rPr lang="en-AU"/>
              <a:pPr>
                <a:defRPr/>
              </a:pPr>
              <a:t>7/9/13</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7EC115D8-EBB3-44F6-B96B-783A466B80DA}"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907AA5-9074-4D2A-86BB-437333BC50AF}" type="datetimeFigureOut">
              <a:rPr lang="en-AU"/>
              <a:pPr>
                <a:defRPr/>
              </a:pPr>
              <a:t>7/9/13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A5CDDC32-B851-49E2-A51B-26E9391DE073}"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ED34D3-8158-4645-A294-5C12EA66A174}" type="datetimeFigureOut">
              <a:rPr lang="en-AU"/>
              <a:pPr>
                <a:defRPr/>
              </a:pPr>
              <a:t>7/9/13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430ECBB0-E672-44AF-81A1-A5658D26C055}"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alpha val="98822"/>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1ACAE05F-214E-474D-9451-69E72F37E3D8}" type="datetimeFigureOut">
              <a:rPr lang="en-AU"/>
              <a:pPr>
                <a:defRPr/>
              </a:pPr>
              <a:t>7/9/13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FCCC2BC6-A517-4B81-AF95-8BE3081DD08F}"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rtl="0" fontAlgn="base">
        <a:spcBef>
          <a:spcPct val="20000"/>
        </a:spcBef>
        <a:spcAft>
          <a:spcPct val="0"/>
        </a:spcAft>
        <a:buFont typeface="Arial" pitchFamily="8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fontAlgn="base">
        <a:spcBef>
          <a:spcPct val="20000"/>
        </a:spcBef>
        <a:spcAft>
          <a:spcPct val="0"/>
        </a:spcAft>
        <a:buFont typeface="Arial" pitchFamily="84" charset="0"/>
        <a:buChar char="–"/>
        <a:defRPr sz="2800" kern="1200">
          <a:solidFill>
            <a:schemeClr val="tx1"/>
          </a:solidFill>
          <a:latin typeface="+mn-lt"/>
          <a:ea typeface="ＭＳ Ｐゴシック" pitchFamily="84" charset="-128"/>
          <a:cs typeface="+mn-cs"/>
        </a:defRPr>
      </a:lvl2pPr>
      <a:lvl3pPr marL="1143000" indent="-228600" algn="l" rtl="0" fontAlgn="base">
        <a:spcBef>
          <a:spcPct val="20000"/>
        </a:spcBef>
        <a:spcAft>
          <a:spcPct val="0"/>
        </a:spcAft>
        <a:buFont typeface="Arial" pitchFamily="84" charset="0"/>
        <a:buChar char="•"/>
        <a:defRPr sz="2400" kern="1200">
          <a:solidFill>
            <a:schemeClr val="tx1"/>
          </a:solidFill>
          <a:latin typeface="+mn-lt"/>
          <a:ea typeface="ＭＳ Ｐゴシック" pitchFamily="84" charset="-128"/>
          <a:cs typeface="+mn-cs"/>
        </a:defRPr>
      </a:lvl3pPr>
      <a:lvl4pPr marL="1600200" indent="-228600" algn="l" rtl="0" fontAlgn="base">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4pPr>
      <a:lvl5pPr marL="2057400" indent="-228600" algn="l" rtl="0" fontAlgn="base">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hyperlink" Target="http://www.bmartin.cc/classes/BCM390_13outline.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3"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p:cNvSpPr>
          <p:nvPr>
            <p:ph type="subTitle" idx="1"/>
          </p:nvPr>
        </p:nvSpPr>
        <p:spPr>
          <a:xfrm>
            <a:off x="1371600" y="762000"/>
            <a:ext cx="6400800" cy="4876800"/>
          </a:xfrm>
        </p:spPr>
        <p:txBody>
          <a:bodyPr/>
          <a:lstStyle/>
          <a:p>
            <a:pPr marL="495300" indent="-495300"/>
            <a:r>
              <a:rPr lang="en-GB" sz="2200" b="1">
                <a:solidFill>
                  <a:schemeClr val="tx1"/>
                </a:solidFill>
                <a:latin typeface="Times New Roman" pitchFamily="84" charset="0"/>
              </a:rPr>
              <a:t>Jon Maxwell</a:t>
            </a:r>
            <a:endParaRPr lang="en-GB" sz="1200" b="1">
              <a:solidFill>
                <a:schemeClr val="tx1"/>
              </a:solidFill>
              <a:latin typeface="Times New Roman" pitchFamily="84" charset="0"/>
            </a:endParaRPr>
          </a:p>
          <a:p>
            <a:pPr marL="495300" indent="-495300"/>
            <a:r>
              <a:rPr lang="en-GB" sz="1600" b="1">
                <a:solidFill>
                  <a:schemeClr val="tx1"/>
                </a:solidFill>
                <a:latin typeface="Times New Roman" pitchFamily="84" charset="0"/>
              </a:rPr>
              <a:t>Project report</a:t>
            </a:r>
          </a:p>
          <a:p>
            <a:pPr marL="495300" indent="-495300"/>
            <a:r>
              <a:rPr lang="en-GB" sz="1600" b="1">
                <a:solidFill>
                  <a:schemeClr val="tx1"/>
                </a:solidFill>
                <a:latin typeface="Times New Roman" pitchFamily="84" charset="0"/>
              </a:rPr>
              <a:t>BCM390, “Media, war and peace,” autumn session, 2013</a:t>
            </a:r>
          </a:p>
          <a:p>
            <a:pPr marL="495300" indent="-495300"/>
            <a:r>
              <a:rPr lang="en-GB" sz="1600" b="1">
                <a:solidFill>
                  <a:schemeClr val="tx1"/>
                </a:solidFill>
                <a:latin typeface="Times New Roman" pitchFamily="84" charset="0"/>
              </a:rPr>
              <a:t>University of Wollongong</a:t>
            </a:r>
          </a:p>
          <a:p>
            <a:pPr marL="495300" indent="-495300" algn="l"/>
            <a:endParaRPr lang="en-GB" sz="1600">
              <a:solidFill>
                <a:schemeClr val="tx1"/>
              </a:solidFill>
              <a:latin typeface="Times New Roman" pitchFamily="84" charset="0"/>
            </a:endParaRPr>
          </a:p>
          <a:p>
            <a:pPr marL="495300" indent="-495300" algn="l"/>
            <a:r>
              <a:rPr lang="en-GB" sz="1600">
                <a:solidFill>
                  <a:schemeClr val="tx1"/>
                </a:solidFill>
                <a:latin typeface="Times New Roman" pitchFamily="84" charset="0"/>
              </a:rPr>
              <a:t>The project report had two components. For details of the assignment see </a:t>
            </a:r>
            <a:r>
              <a:rPr lang="en-GB" sz="1600">
                <a:solidFill>
                  <a:schemeClr val="tx1"/>
                </a:solidFill>
                <a:latin typeface="Times New Roman" pitchFamily="84" charset="0"/>
                <a:hlinkClick r:id="rId3"/>
              </a:rPr>
              <a:t>http://www.bmartin.cc/classes/BCM390_13outline.pdf</a:t>
            </a:r>
            <a:endParaRPr lang="en-GB" sz="1600">
              <a:solidFill>
                <a:schemeClr val="tx1"/>
              </a:solidFill>
              <a:latin typeface="Times New Roman" pitchFamily="84" charset="0"/>
            </a:endParaRPr>
          </a:p>
          <a:p>
            <a:pPr marL="495300" indent="-495300" algn="l"/>
            <a:endParaRPr lang="en-GB" sz="1600">
              <a:solidFill>
                <a:schemeClr val="tx1"/>
              </a:solidFill>
              <a:latin typeface="Times New Roman" pitchFamily="84" charset="0"/>
            </a:endParaRPr>
          </a:p>
          <a:p>
            <a:pPr marL="495300" indent="-495300" algn="l"/>
            <a:r>
              <a:rPr lang="en-GB" sz="1600">
                <a:solidFill>
                  <a:schemeClr val="tx1"/>
                </a:solidFill>
                <a:latin typeface="Times New Roman" pitchFamily="84" charset="0"/>
              </a:rPr>
              <a:t>1. An information pack, starting on the next slide.</a:t>
            </a:r>
          </a:p>
          <a:p>
            <a:pPr marL="495300" indent="-495300" algn="l"/>
            <a:r>
              <a:rPr lang="en-GB" sz="1600">
                <a:solidFill>
                  <a:schemeClr val="tx1"/>
                </a:solidFill>
                <a:latin typeface="Times New Roman" pitchFamily="84" charset="0"/>
              </a:rPr>
              <a:t>2. A fictional dialogue about carrying out the project, available as a separate file.</a:t>
            </a:r>
          </a:p>
          <a:p>
            <a:pPr marL="495300" indent="-495300" algn="l"/>
            <a:endParaRPr lang="en-GB" sz="1600">
              <a:solidFill>
                <a:schemeClr val="tx1"/>
              </a:solidFill>
              <a:latin typeface="Times New Roman" pitchFamily="84" charset="0"/>
            </a:endParaRPr>
          </a:p>
          <a:p>
            <a:pPr marL="495300" indent="-495300" algn="l"/>
            <a:r>
              <a:rPr lang="en-GB" sz="1600">
                <a:solidFill>
                  <a:schemeClr val="tx1"/>
                </a:solidFill>
                <a:latin typeface="Times New Roman" pitchFamily="84" charset="0"/>
                <a:ea typeface="Calibri" pitchFamily="84" charset="0"/>
                <a:cs typeface="Calibri" pitchFamily="84" charset="0"/>
              </a:rPr>
              <a:t>This document can be accessed via http://www.bmartin.cc/classes/mwp_tops.html.</a:t>
            </a:r>
            <a:endParaRPr lang="en-US" sz="1600">
              <a:solidFill>
                <a:schemeClr val="tx1"/>
              </a:solidFill>
              <a:latin typeface="Times New Roman" pitchFamily="84" charset="0"/>
              <a:ea typeface="Calibri" pitchFamily="84" charset="0"/>
              <a:cs typeface="Calibri" pitchFamily="8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endParaRPr lang="en-AU"/>
          </a:p>
        </p:txBody>
      </p:sp>
      <p:sp>
        <p:nvSpPr>
          <p:cNvPr id="27650" name="Content Placeholder 2"/>
          <p:cNvSpPr>
            <a:spLocks noGrp="1"/>
          </p:cNvSpPr>
          <p:nvPr>
            <p:ph idx="1"/>
          </p:nvPr>
        </p:nvSpPr>
        <p:spPr/>
        <p:txBody>
          <a:bodyPr/>
          <a:lstStyle/>
          <a:p>
            <a:endParaRPr lang="en-AU"/>
          </a:p>
        </p:txBody>
      </p:sp>
      <p:pic>
        <p:nvPicPr>
          <p:cNvPr id="27651" name="Picture 2" descr="http://www.muslimpopulation.com/africa/Rwanda/Islam%20Blooms%20in%20Rwanda%20Genocide's%20Wake_files/image002.jpg"/>
          <p:cNvPicPr>
            <a:picLocks noChangeAspect="1" noChangeArrowheads="1"/>
          </p:cNvPicPr>
          <p:nvPr/>
        </p:nvPicPr>
        <p:blipFill>
          <a:blip r:embed="rId3"/>
          <a:srcRect/>
          <a:stretch>
            <a:fillRect/>
          </a:stretch>
        </p:blipFill>
        <p:spPr bwMode="auto">
          <a:xfrm>
            <a:off x="323850" y="549275"/>
            <a:ext cx="8439150" cy="5607050"/>
          </a:xfrm>
          <a:prstGeom prst="rect">
            <a:avLst/>
          </a:prstGeom>
          <a:noFill/>
          <a:ln w="9525">
            <a:noFill/>
            <a:miter lim="800000"/>
            <a:headEnd/>
            <a:tailEnd/>
          </a:ln>
        </p:spPr>
      </p:pic>
    </p:spTree>
  </p:cSld>
  <p:clrMapOvr>
    <a:masterClrMapping/>
  </p:clrMapOvr>
  <p:transition advTm="1216"/>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endParaRPr lang="en-AU"/>
          </a:p>
        </p:txBody>
      </p:sp>
      <p:sp>
        <p:nvSpPr>
          <p:cNvPr id="29698" name="Content Placeholder 2"/>
          <p:cNvSpPr>
            <a:spLocks noGrp="1"/>
          </p:cNvSpPr>
          <p:nvPr>
            <p:ph idx="1"/>
          </p:nvPr>
        </p:nvSpPr>
        <p:spPr/>
        <p:txBody>
          <a:bodyPr/>
          <a:lstStyle/>
          <a:p>
            <a:endParaRPr lang="en-AU"/>
          </a:p>
        </p:txBody>
      </p:sp>
      <p:pic>
        <p:nvPicPr>
          <p:cNvPr id="29699" name="Picture 2" descr="http://www.genocidepreventionmonth.org/wp-content/uploads/2010/03/Genocide-in-Darfur.gif"/>
          <p:cNvPicPr>
            <a:picLocks noChangeAspect="1" noChangeArrowheads="1"/>
          </p:cNvPicPr>
          <p:nvPr/>
        </p:nvPicPr>
        <p:blipFill>
          <a:blip r:embed="rId3"/>
          <a:srcRect/>
          <a:stretch>
            <a:fillRect/>
          </a:stretch>
        </p:blipFill>
        <p:spPr bwMode="auto">
          <a:xfrm>
            <a:off x="-252413" y="836613"/>
            <a:ext cx="9569451" cy="5181600"/>
          </a:xfrm>
          <a:prstGeom prst="rect">
            <a:avLst/>
          </a:prstGeom>
          <a:noFill/>
          <a:ln w="9525">
            <a:noFill/>
            <a:miter lim="800000"/>
            <a:headEnd/>
            <a:tailEnd/>
          </a:ln>
        </p:spPr>
      </p:pic>
    </p:spTree>
  </p:cSld>
  <p:clrMapOvr>
    <a:masterClrMapping/>
  </p:clrMapOvr>
  <p:transition advTm="1435"/>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ubtitle 2"/>
          <p:cNvSpPr>
            <a:spLocks noGrp="1"/>
          </p:cNvSpPr>
          <p:nvPr>
            <p:ph type="subTitle" idx="1"/>
          </p:nvPr>
        </p:nvSpPr>
        <p:spPr>
          <a:xfrm>
            <a:off x="0" y="981075"/>
            <a:ext cx="9144000" cy="4824413"/>
          </a:xfrm>
        </p:spPr>
        <p:txBody>
          <a:bodyPr/>
          <a:lstStyle/>
          <a:p>
            <a:r>
              <a:rPr lang="en-AU" sz="2800" smtClean="0">
                <a:solidFill>
                  <a:schemeClr val="bg1"/>
                </a:solidFill>
              </a:rPr>
              <a:t>The term ‘genocide’ was first coined by Raphael Lemkin in 1944 to describe the Nazi extermination of the Jews.</a:t>
            </a:r>
            <a:r>
              <a:rPr lang="en-AU" sz="1000" smtClean="0">
                <a:solidFill>
                  <a:schemeClr val="bg1"/>
                </a:solidFill>
              </a:rPr>
              <a:t>[1]</a:t>
            </a:r>
          </a:p>
          <a:p>
            <a:endParaRPr lang="en-AU" sz="2800" smtClean="0">
              <a:solidFill>
                <a:schemeClr val="bg1"/>
              </a:solidFill>
            </a:endParaRPr>
          </a:p>
          <a:p>
            <a:endParaRPr lang="en-AU" sz="2800" smtClean="0">
              <a:solidFill>
                <a:schemeClr val="bg1"/>
              </a:solidFill>
            </a:endParaRPr>
          </a:p>
          <a:p>
            <a:endParaRPr lang="en-AU" sz="2800" smtClean="0">
              <a:solidFill>
                <a:schemeClr val="bg1"/>
              </a:solidFill>
            </a:endParaRPr>
          </a:p>
          <a:p>
            <a:endParaRPr lang="en-AU" sz="2800" smtClean="0">
              <a:solidFill>
                <a:schemeClr val="bg1"/>
              </a:solidFill>
            </a:endParaRPr>
          </a:p>
          <a:p>
            <a:endParaRPr lang="en-AU" sz="2800" smtClean="0">
              <a:solidFill>
                <a:schemeClr val="bg1"/>
              </a:solidFill>
            </a:endParaRPr>
          </a:p>
          <a:p>
            <a:endParaRPr lang="en-AU" sz="2800" smtClean="0">
              <a:solidFill>
                <a:schemeClr val="bg1"/>
              </a:solidFill>
            </a:endParaRPr>
          </a:p>
          <a:p>
            <a:r>
              <a:rPr lang="en-AU" sz="2800" smtClean="0">
                <a:solidFill>
                  <a:schemeClr val="bg1"/>
                </a:solidFill>
              </a:rPr>
              <a:t>There is no agreed definition of ‘genocide’.</a:t>
            </a:r>
            <a:r>
              <a:rPr lang="en-AU" sz="1000" smtClean="0">
                <a:solidFill>
                  <a:schemeClr val="bg1"/>
                </a:solidFill>
              </a:rPr>
              <a:t>[1]</a:t>
            </a:r>
          </a:p>
          <a:p>
            <a:endParaRPr lang="en-AU" sz="2800" smtClean="0">
              <a:solidFill>
                <a:schemeClr val="bg1"/>
              </a:solidFill>
            </a:endParaRPr>
          </a:p>
          <a:p>
            <a:endParaRPr lang="en-AU" sz="2800" smtClean="0">
              <a:solidFill>
                <a:schemeClr val="bg1"/>
              </a:solidFill>
            </a:endParaRPr>
          </a:p>
          <a:p>
            <a:endParaRPr lang="en-AU" sz="2800" smtClean="0">
              <a:solidFill>
                <a:schemeClr val="bg1"/>
              </a:solidFill>
            </a:endParaRPr>
          </a:p>
        </p:txBody>
      </p:sp>
      <p:pic>
        <p:nvPicPr>
          <p:cNvPr id="31746" name="Picture 2" descr="http://b.vimeocdn.com/ts/776/633/77663390_640.jpg"/>
          <p:cNvPicPr>
            <a:picLocks noChangeAspect="1" noChangeArrowheads="1"/>
          </p:cNvPicPr>
          <p:nvPr/>
        </p:nvPicPr>
        <p:blipFill>
          <a:blip r:embed="rId3"/>
          <a:srcRect/>
          <a:stretch>
            <a:fillRect/>
          </a:stretch>
        </p:blipFill>
        <p:spPr bwMode="auto">
          <a:xfrm>
            <a:off x="2051050" y="2060575"/>
            <a:ext cx="4656138" cy="2619375"/>
          </a:xfrm>
          <a:prstGeom prst="rect">
            <a:avLst/>
          </a:prstGeom>
          <a:noFill/>
          <a:ln w="9525">
            <a:noFill/>
            <a:miter lim="800000"/>
            <a:headEnd/>
            <a:tailEnd/>
          </a:ln>
        </p:spPr>
      </p:pic>
    </p:spTree>
  </p:cSld>
  <p:clrMapOvr>
    <a:masterClrMapping/>
  </p:clrMapOvr>
  <p:transition advTm="9048"/>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ubtitle 2"/>
          <p:cNvSpPr>
            <a:spLocks noGrp="1"/>
          </p:cNvSpPr>
          <p:nvPr>
            <p:ph type="subTitle" idx="1"/>
          </p:nvPr>
        </p:nvSpPr>
        <p:spPr>
          <a:xfrm>
            <a:off x="179388" y="260350"/>
            <a:ext cx="8785225" cy="6408738"/>
          </a:xfrm>
        </p:spPr>
        <p:txBody>
          <a:bodyPr/>
          <a:lstStyle/>
          <a:p>
            <a:r>
              <a:rPr lang="en-AU" sz="2200">
                <a:solidFill>
                  <a:schemeClr val="bg1"/>
                </a:solidFill>
              </a:rPr>
              <a:t> The 1948 United Nations Convention on the Prevention and Punishment of Genocide defines it as:</a:t>
            </a:r>
            <a:r>
              <a:rPr lang="en-AU" sz="1000">
                <a:solidFill>
                  <a:schemeClr val="bg1"/>
                </a:solidFill>
              </a:rPr>
              <a:t>[2]</a:t>
            </a:r>
          </a:p>
          <a:p>
            <a:r>
              <a:rPr lang="en-AU" sz="2200">
                <a:solidFill>
                  <a:schemeClr val="bg1"/>
                </a:solidFill>
              </a:rPr>
              <a:t> </a:t>
            </a:r>
          </a:p>
          <a:p>
            <a:r>
              <a:rPr lang="en-AU" sz="2400">
                <a:solidFill>
                  <a:schemeClr val="bg1"/>
                </a:solidFill>
              </a:rPr>
              <a:t>Any of the following acts committed with intent to destroy, in whole or in part, a national, ethnical, racial or religious group, as such:</a:t>
            </a:r>
          </a:p>
          <a:p>
            <a:r>
              <a:rPr lang="en-AU" sz="2200">
                <a:solidFill>
                  <a:schemeClr val="bg1"/>
                </a:solidFill>
              </a:rPr>
              <a:t> </a:t>
            </a:r>
          </a:p>
          <a:p>
            <a:pPr>
              <a:buFont typeface="Arial" pitchFamily="84" charset="0"/>
              <a:buChar char="•"/>
            </a:pPr>
            <a:r>
              <a:rPr lang="en-AU" sz="2200">
                <a:solidFill>
                  <a:schemeClr val="bg1"/>
                </a:solidFill>
              </a:rPr>
              <a:t> Killing members of the group;</a:t>
            </a:r>
          </a:p>
          <a:p>
            <a:endParaRPr lang="en-AU" sz="2200">
              <a:solidFill>
                <a:schemeClr val="bg1"/>
              </a:solidFill>
            </a:endParaRPr>
          </a:p>
          <a:p>
            <a:pPr>
              <a:buFont typeface="Arial" pitchFamily="84" charset="0"/>
              <a:buChar char="•"/>
            </a:pPr>
            <a:r>
              <a:rPr lang="en-AU" sz="2200">
                <a:solidFill>
                  <a:schemeClr val="bg1"/>
                </a:solidFill>
              </a:rPr>
              <a:t> Causing serious bodily or mental harm to members of the group;</a:t>
            </a:r>
          </a:p>
          <a:p>
            <a:endParaRPr lang="en-AU" sz="2200">
              <a:solidFill>
                <a:schemeClr val="bg1"/>
              </a:solidFill>
            </a:endParaRPr>
          </a:p>
          <a:p>
            <a:pPr>
              <a:buFont typeface="Arial" pitchFamily="84" charset="0"/>
              <a:buChar char="•"/>
            </a:pPr>
            <a:r>
              <a:rPr lang="en-AU" sz="2200">
                <a:solidFill>
                  <a:schemeClr val="bg1"/>
                </a:solidFill>
              </a:rPr>
              <a:t> Deliberately inflicting on the group conditions of life calculated to bring about its physical destruction in whole or in part;</a:t>
            </a:r>
          </a:p>
          <a:p>
            <a:endParaRPr lang="en-AU" sz="2200">
              <a:solidFill>
                <a:schemeClr val="bg1"/>
              </a:solidFill>
            </a:endParaRPr>
          </a:p>
          <a:p>
            <a:pPr>
              <a:buFont typeface="Arial" pitchFamily="84" charset="0"/>
              <a:buChar char="•"/>
            </a:pPr>
            <a:r>
              <a:rPr lang="en-AU" sz="2200">
                <a:solidFill>
                  <a:schemeClr val="bg1"/>
                </a:solidFill>
              </a:rPr>
              <a:t> Imposing measures intended to prevent births within the group;</a:t>
            </a:r>
          </a:p>
          <a:p>
            <a:endParaRPr lang="en-AU" sz="2200">
              <a:solidFill>
                <a:schemeClr val="bg1"/>
              </a:solidFill>
            </a:endParaRPr>
          </a:p>
          <a:p>
            <a:pPr>
              <a:buFont typeface="Arial" pitchFamily="84" charset="0"/>
              <a:buChar char="•"/>
            </a:pPr>
            <a:r>
              <a:rPr lang="en-AU" sz="2200">
                <a:solidFill>
                  <a:schemeClr val="bg1"/>
                </a:solidFill>
              </a:rPr>
              <a:t> Forcibly transferring children of the group to another group. </a:t>
            </a:r>
          </a:p>
        </p:txBody>
      </p:sp>
    </p:spTree>
  </p:cSld>
  <p:clrMapOvr>
    <a:masterClrMapping/>
  </p:clrMapOvr>
  <p:transition advTm="23603"/>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Subtitle 2"/>
          <p:cNvSpPr>
            <a:spLocks noGrp="1"/>
          </p:cNvSpPr>
          <p:nvPr>
            <p:ph type="subTitle" idx="1"/>
          </p:nvPr>
        </p:nvSpPr>
        <p:spPr>
          <a:xfrm>
            <a:off x="323850" y="1844675"/>
            <a:ext cx="8569325" cy="3887788"/>
          </a:xfrm>
        </p:spPr>
        <p:txBody>
          <a:bodyPr/>
          <a:lstStyle/>
          <a:p>
            <a:r>
              <a:rPr lang="en-AU" sz="2800" smtClean="0">
                <a:solidFill>
                  <a:schemeClr val="bg1"/>
                </a:solidFill>
              </a:rPr>
              <a:t>Simply put:</a:t>
            </a:r>
          </a:p>
          <a:p>
            <a:endParaRPr lang="en-AU" sz="2800" smtClean="0">
              <a:solidFill>
                <a:schemeClr val="bg1"/>
              </a:solidFill>
            </a:endParaRPr>
          </a:p>
          <a:p>
            <a:r>
              <a:rPr lang="en-AU" sz="2800" smtClean="0">
                <a:solidFill>
                  <a:schemeClr val="bg1"/>
                </a:solidFill>
              </a:rPr>
              <a:t>Genocide is the deliberate and intentional killing of all or most of a specific group of people simply based on their religion, their nationality, their ethnicity, or their race. </a:t>
            </a:r>
            <a:r>
              <a:rPr lang="en-AU" sz="1000" smtClean="0">
                <a:solidFill>
                  <a:schemeClr val="bg1"/>
                </a:solidFill>
              </a:rPr>
              <a:t>[1] [3]</a:t>
            </a:r>
          </a:p>
        </p:txBody>
      </p:sp>
    </p:spTree>
  </p:cSld>
  <p:clrMapOvr>
    <a:masterClrMapping/>
  </p:clrMapOvr>
  <p:transition advTm="8705"/>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Subtitle 2"/>
          <p:cNvSpPr>
            <a:spLocks noGrp="1"/>
          </p:cNvSpPr>
          <p:nvPr>
            <p:ph type="subTitle" idx="1"/>
          </p:nvPr>
        </p:nvSpPr>
        <p:spPr>
          <a:xfrm>
            <a:off x="0" y="1916113"/>
            <a:ext cx="9144000" cy="2592387"/>
          </a:xfrm>
        </p:spPr>
        <p:txBody>
          <a:bodyPr/>
          <a:lstStyle/>
          <a:p>
            <a:r>
              <a:rPr lang="en-AU" sz="17000" smtClean="0">
                <a:solidFill>
                  <a:schemeClr val="bg1"/>
                </a:solidFill>
                <a:latin typeface="Capture it" charset="0"/>
              </a:rPr>
              <a:t>rwanda</a:t>
            </a:r>
          </a:p>
        </p:txBody>
      </p:sp>
    </p:spTree>
  </p:cSld>
  <p:clrMapOvr>
    <a:masterClrMapping/>
  </p:clrMapOvr>
  <p:transition advTm="4664"/>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endParaRPr lang="en-AU"/>
          </a:p>
        </p:txBody>
      </p:sp>
      <p:sp>
        <p:nvSpPr>
          <p:cNvPr id="38914" name="Content Placeholder 2"/>
          <p:cNvSpPr>
            <a:spLocks noGrp="1"/>
          </p:cNvSpPr>
          <p:nvPr>
            <p:ph idx="1"/>
          </p:nvPr>
        </p:nvSpPr>
        <p:spPr/>
        <p:txBody>
          <a:bodyPr/>
          <a:lstStyle/>
          <a:p>
            <a:endParaRPr lang="en-AU"/>
          </a:p>
        </p:txBody>
      </p:sp>
      <p:pic>
        <p:nvPicPr>
          <p:cNvPr id="38915" name="Picture 2" descr="http://fs.huntingdon.edu/jlewis/syl/ircomp/Maps/AfricaRwandaLocation.gif"/>
          <p:cNvPicPr>
            <a:picLocks noChangeAspect="1" noChangeArrowheads="1"/>
          </p:cNvPicPr>
          <p:nvPr/>
        </p:nvPicPr>
        <p:blipFill>
          <a:blip r:embed="rId3"/>
          <a:srcRect/>
          <a:stretch>
            <a:fillRect/>
          </a:stretch>
        </p:blipFill>
        <p:spPr bwMode="auto">
          <a:xfrm>
            <a:off x="179388" y="1052513"/>
            <a:ext cx="3978275" cy="4217987"/>
          </a:xfrm>
          <a:prstGeom prst="rect">
            <a:avLst/>
          </a:prstGeom>
          <a:noFill/>
          <a:ln w="9525">
            <a:noFill/>
            <a:miter lim="800000"/>
            <a:headEnd/>
            <a:tailEnd/>
          </a:ln>
        </p:spPr>
      </p:pic>
      <p:pic>
        <p:nvPicPr>
          <p:cNvPr id="38916" name="Picture 4" descr="http://writepass.co.uk/journal/wp-content/uploads/2012/12/Map-of-Rwanda.jpg?456077"/>
          <p:cNvPicPr>
            <a:picLocks noChangeAspect="1" noChangeArrowheads="1"/>
          </p:cNvPicPr>
          <p:nvPr/>
        </p:nvPicPr>
        <p:blipFill>
          <a:blip r:embed="rId4"/>
          <a:srcRect/>
          <a:stretch>
            <a:fillRect/>
          </a:stretch>
        </p:blipFill>
        <p:spPr bwMode="auto">
          <a:xfrm>
            <a:off x="4356100" y="1744663"/>
            <a:ext cx="4587875" cy="3211512"/>
          </a:xfrm>
          <a:prstGeom prst="rect">
            <a:avLst/>
          </a:prstGeom>
          <a:noFill/>
          <a:ln w="9525">
            <a:noFill/>
            <a:miter lim="800000"/>
            <a:headEnd/>
            <a:tailEnd/>
          </a:ln>
        </p:spPr>
      </p:pic>
    </p:spTree>
  </p:cSld>
  <p:clrMapOvr>
    <a:masterClrMapping/>
  </p:clrMapOvr>
  <p:transition advTm="3775"/>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endParaRPr lang="en-AU"/>
          </a:p>
        </p:txBody>
      </p:sp>
      <p:sp>
        <p:nvSpPr>
          <p:cNvPr id="40962" name="Content Placeholder 2"/>
          <p:cNvSpPr>
            <a:spLocks noGrp="1"/>
          </p:cNvSpPr>
          <p:nvPr>
            <p:ph idx="1"/>
          </p:nvPr>
        </p:nvSpPr>
        <p:spPr/>
        <p:txBody>
          <a:bodyPr/>
          <a:lstStyle/>
          <a:p>
            <a:endParaRPr lang="en-AU"/>
          </a:p>
        </p:txBody>
      </p:sp>
      <p:pic>
        <p:nvPicPr>
          <p:cNvPr id="40963" name="Picture 2" descr="http://nordicapproach.files.wordpress.com/2012/05/rwandan-scenery1.jpg"/>
          <p:cNvPicPr>
            <a:picLocks noChangeAspect="1" noChangeArrowheads="1"/>
          </p:cNvPicPr>
          <p:nvPr/>
        </p:nvPicPr>
        <p:blipFill>
          <a:blip r:embed="rId3"/>
          <a:srcRect/>
          <a:stretch>
            <a:fillRect/>
          </a:stretch>
        </p:blipFill>
        <p:spPr bwMode="auto">
          <a:xfrm>
            <a:off x="179388" y="476250"/>
            <a:ext cx="8677275" cy="5775325"/>
          </a:xfrm>
          <a:prstGeom prst="rect">
            <a:avLst/>
          </a:prstGeom>
          <a:noFill/>
          <a:ln w="9525">
            <a:noFill/>
            <a:miter lim="800000"/>
            <a:headEnd/>
            <a:tailEnd/>
          </a:ln>
        </p:spPr>
      </p:pic>
    </p:spTree>
  </p:cSld>
  <p:clrMapOvr>
    <a:masterClrMapping/>
  </p:clrMapOvr>
  <p:transition advTm="3261"/>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endParaRPr lang="en-AU"/>
          </a:p>
        </p:txBody>
      </p:sp>
      <p:sp>
        <p:nvSpPr>
          <p:cNvPr id="43010" name="Content Placeholder 2"/>
          <p:cNvSpPr>
            <a:spLocks noGrp="1"/>
          </p:cNvSpPr>
          <p:nvPr>
            <p:ph idx="1"/>
          </p:nvPr>
        </p:nvSpPr>
        <p:spPr/>
        <p:txBody>
          <a:bodyPr/>
          <a:lstStyle/>
          <a:p>
            <a:endParaRPr lang="en-AU"/>
          </a:p>
        </p:txBody>
      </p:sp>
      <p:pic>
        <p:nvPicPr>
          <p:cNvPr id="43011" name="Picture 2" descr="http://spazzinsf.files.wordpress.com/2012/09/rwanda1.jpg"/>
          <p:cNvPicPr>
            <a:picLocks noChangeAspect="1" noChangeArrowheads="1"/>
          </p:cNvPicPr>
          <p:nvPr/>
        </p:nvPicPr>
        <p:blipFill>
          <a:blip r:embed="rId3"/>
          <a:srcRect/>
          <a:stretch>
            <a:fillRect/>
          </a:stretch>
        </p:blipFill>
        <p:spPr bwMode="auto">
          <a:xfrm>
            <a:off x="215900" y="476250"/>
            <a:ext cx="8748713" cy="5832475"/>
          </a:xfrm>
          <a:prstGeom prst="rect">
            <a:avLst/>
          </a:prstGeom>
          <a:noFill/>
          <a:ln w="9525">
            <a:noFill/>
            <a:miter lim="800000"/>
            <a:headEnd/>
            <a:tailEnd/>
          </a:ln>
        </p:spPr>
      </p:pic>
    </p:spTree>
  </p:cSld>
  <p:clrMapOvr>
    <a:masterClrMapping/>
  </p:clrMapOvr>
  <p:transition advTm="1935"/>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endParaRPr lang="en-AU"/>
          </a:p>
        </p:txBody>
      </p:sp>
      <p:sp>
        <p:nvSpPr>
          <p:cNvPr id="45058" name="Content Placeholder 2"/>
          <p:cNvSpPr>
            <a:spLocks noGrp="1"/>
          </p:cNvSpPr>
          <p:nvPr>
            <p:ph idx="1"/>
          </p:nvPr>
        </p:nvSpPr>
        <p:spPr/>
        <p:txBody>
          <a:bodyPr/>
          <a:lstStyle/>
          <a:p>
            <a:endParaRPr lang="en-AU"/>
          </a:p>
        </p:txBody>
      </p:sp>
      <p:pic>
        <p:nvPicPr>
          <p:cNvPr id="45059" name="Picture 2" descr="http://2.bp.blogspot.com/-ROyd_Lh1_Pc/TZTshxS2-ZI/AAAAAAAAA3M/vV4fXLcn1Ow/s1600/rwanda.portrait.1.jpg"/>
          <p:cNvPicPr>
            <a:picLocks noChangeAspect="1" noChangeArrowheads="1"/>
          </p:cNvPicPr>
          <p:nvPr/>
        </p:nvPicPr>
        <p:blipFill>
          <a:blip r:embed="rId3"/>
          <a:srcRect/>
          <a:stretch>
            <a:fillRect/>
          </a:stretch>
        </p:blipFill>
        <p:spPr bwMode="auto">
          <a:xfrm>
            <a:off x="2051050" y="-100013"/>
            <a:ext cx="5011738" cy="7456488"/>
          </a:xfrm>
          <a:prstGeom prst="rect">
            <a:avLst/>
          </a:prstGeom>
          <a:noFill/>
          <a:ln w="9525">
            <a:noFill/>
            <a:miter lim="800000"/>
            <a:headEnd/>
            <a:tailEnd/>
          </a:ln>
        </p:spPr>
      </p:pic>
    </p:spTree>
  </p:cSld>
  <p:clrMapOvr>
    <a:masterClrMapping/>
  </p:clrMapOvr>
  <p:transition advTm="3043"/>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Content Placeholder 2"/>
          <p:cNvSpPr>
            <a:spLocks noGrp="1"/>
          </p:cNvSpPr>
          <p:nvPr>
            <p:ph idx="1"/>
          </p:nvPr>
        </p:nvSpPr>
        <p:spPr>
          <a:xfrm>
            <a:off x="0" y="1916113"/>
            <a:ext cx="9251950" cy="4525962"/>
          </a:xfrm>
        </p:spPr>
        <p:txBody>
          <a:bodyPr/>
          <a:lstStyle/>
          <a:p>
            <a:pPr algn="ctr">
              <a:buFont typeface="Arial" pitchFamily="84" charset="0"/>
              <a:buNone/>
            </a:pPr>
            <a:r>
              <a:rPr lang="en-AU" sz="15500" smtClean="0">
                <a:solidFill>
                  <a:schemeClr val="bg1"/>
                </a:solidFill>
                <a:latin typeface="Capture it" charset="0"/>
              </a:rPr>
              <a:t>GENOCIDE</a:t>
            </a:r>
          </a:p>
        </p:txBody>
      </p:sp>
      <p:sp>
        <p:nvSpPr>
          <p:cNvPr id="14338" name="TextBox 3"/>
          <p:cNvSpPr txBox="1">
            <a:spLocks noChangeArrowheads="1"/>
          </p:cNvSpPr>
          <p:nvPr/>
        </p:nvSpPr>
        <p:spPr bwMode="auto">
          <a:xfrm>
            <a:off x="2700338" y="3933825"/>
            <a:ext cx="3959225" cy="1311275"/>
          </a:xfrm>
          <a:prstGeom prst="rect">
            <a:avLst/>
          </a:prstGeom>
          <a:noFill/>
          <a:ln w="9525">
            <a:noFill/>
            <a:miter lim="800000"/>
            <a:headEnd/>
            <a:tailEnd/>
          </a:ln>
        </p:spPr>
        <p:txBody>
          <a:bodyPr>
            <a:prstTxWarp prst="textNoShape">
              <a:avLst/>
            </a:prstTxWarp>
            <a:spAutoFit/>
          </a:bodyPr>
          <a:lstStyle/>
          <a:p>
            <a:pPr algn="ctr"/>
            <a:r>
              <a:rPr lang="en-AU" sz="4000">
                <a:solidFill>
                  <a:schemeClr val="bg1"/>
                </a:solidFill>
                <a:latin typeface="Arabic Typesetting" charset="0"/>
                <a:ea typeface="Arabic Typesetting" charset="0"/>
                <a:cs typeface="Arabic Typesetting" charset="0"/>
              </a:rPr>
              <a:t>The Rwandan Genocide</a:t>
            </a:r>
          </a:p>
        </p:txBody>
      </p:sp>
      <p:sp>
        <p:nvSpPr>
          <p:cNvPr id="14339" name="TextBox 4"/>
          <p:cNvSpPr txBox="1">
            <a:spLocks noChangeArrowheads="1"/>
          </p:cNvSpPr>
          <p:nvPr/>
        </p:nvSpPr>
        <p:spPr bwMode="auto">
          <a:xfrm>
            <a:off x="5076825" y="6308725"/>
            <a:ext cx="3527425" cy="304800"/>
          </a:xfrm>
          <a:prstGeom prst="rect">
            <a:avLst/>
          </a:prstGeom>
          <a:noFill/>
          <a:ln w="9525">
            <a:noFill/>
            <a:miter lim="800000"/>
            <a:headEnd/>
            <a:tailEnd/>
          </a:ln>
        </p:spPr>
        <p:txBody>
          <a:bodyPr>
            <a:prstTxWarp prst="textNoShape">
              <a:avLst/>
            </a:prstTxWarp>
            <a:spAutoFit/>
          </a:bodyPr>
          <a:lstStyle/>
          <a:p>
            <a:r>
              <a:rPr lang="en-AU" sz="1400">
                <a:solidFill>
                  <a:schemeClr val="bg1"/>
                </a:solidFill>
                <a:latin typeface="Calibri" pitchFamily="84" charset="0"/>
              </a:rPr>
              <a:t>Student no: 3880564  Tutor: Brian Martin</a:t>
            </a:r>
          </a:p>
        </p:txBody>
      </p:sp>
      <p:sp>
        <p:nvSpPr>
          <p:cNvPr id="14340" name="TextBox 5"/>
          <p:cNvSpPr txBox="1">
            <a:spLocks noChangeArrowheads="1"/>
          </p:cNvSpPr>
          <p:nvPr/>
        </p:nvSpPr>
        <p:spPr bwMode="auto">
          <a:xfrm>
            <a:off x="2987675" y="4868863"/>
            <a:ext cx="2940050" cy="915987"/>
          </a:xfrm>
          <a:prstGeom prst="rect">
            <a:avLst/>
          </a:prstGeom>
          <a:noFill/>
          <a:ln w="9525">
            <a:noFill/>
            <a:miter lim="800000"/>
            <a:headEnd/>
            <a:tailEnd/>
          </a:ln>
        </p:spPr>
        <p:txBody>
          <a:bodyPr wrap="none">
            <a:prstTxWarp prst="textNoShape">
              <a:avLst/>
            </a:prstTxWarp>
            <a:spAutoFit/>
          </a:bodyPr>
          <a:lstStyle/>
          <a:p>
            <a:r>
              <a:rPr lang="en-AU">
                <a:solidFill>
                  <a:schemeClr val="bg1"/>
                </a:solidFill>
                <a:latin typeface="Calibri" pitchFamily="84" charset="0"/>
              </a:rPr>
              <a:t>This is a timed presentation. </a:t>
            </a:r>
          </a:p>
          <a:p>
            <a:r>
              <a:rPr lang="en-AU">
                <a:solidFill>
                  <a:schemeClr val="bg1"/>
                </a:solidFill>
                <a:latin typeface="Calibri" pitchFamily="84" charset="0"/>
              </a:rPr>
              <a:t>Slides progress automatically.</a:t>
            </a:r>
          </a:p>
          <a:p>
            <a:endParaRPr lang="en-AU">
              <a:latin typeface="Calibri" pitchFamily="84" charset="0"/>
            </a:endParaRPr>
          </a:p>
        </p:txBody>
      </p:sp>
    </p:spTree>
  </p:cSld>
  <p:clrMapOvr>
    <a:masterClrMapping/>
  </p:clrMapOvr>
  <p:transition advTm="6849"/>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Subtitle 2"/>
          <p:cNvSpPr>
            <a:spLocks noGrp="1"/>
          </p:cNvSpPr>
          <p:nvPr>
            <p:ph type="subTitle" idx="1"/>
          </p:nvPr>
        </p:nvSpPr>
        <p:spPr>
          <a:xfrm>
            <a:off x="4067175" y="1412875"/>
            <a:ext cx="4752975" cy="2447925"/>
          </a:xfrm>
        </p:spPr>
        <p:txBody>
          <a:bodyPr/>
          <a:lstStyle/>
          <a:p>
            <a:r>
              <a:rPr lang="en-AU" sz="2800">
                <a:solidFill>
                  <a:schemeClr val="bg1"/>
                </a:solidFill>
              </a:rPr>
              <a:t>The two main ethnic groups in Rwanda are the Hutus (about 85% of population) and the Tutsis (about 15%) </a:t>
            </a:r>
            <a:r>
              <a:rPr lang="en-AU" sz="1000">
                <a:solidFill>
                  <a:schemeClr val="bg1"/>
                </a:solidFill>
              </a:rPr>
              <a:t>[4] [5] </a:t>
            </a:r>
          </a:p>
          <a:p>
            <a:endParaRPr lang="en-AU" sz="2800">
              <a:solidFill>
                <a:schemeClr val="bg1"/>
              </a:solidFill>
            </a:endParaRPr>
          </a:p>
          <a:p>
            <a:endParaRPr lang="en-AU" sz="2800">
              <a:solidFill>
                <a:schemeClr val="bg1"/>
              </a:solidFill>
            </a:endParaRPr>
          </a:p>
          <a:p>
            <a:endParaRPr lang="en-AU" sz="2800">
              <a:solidFill>
                <a:schemeClr val="bg1"/>
              </a:solidFill>
            </a:endParaRPr>
          </a:p>
        </p:txBody>
      </p:sp>
      <p:sp>
        <p:nvSpPr>
          <p:cNvPr id="47106" name="TextBox 3"/>
          <p:cNvSpPr txBox="1">
            <a:spLocks noChangeArrowheads="1"/>
          </p:cNvSpPr>
          <p:nvPr/>
        </p:nvSpPr>
        <p:spPr bwMode="auto">
          <a:xfrm>
            <a:off x="395288" y="4076700"/>
            <a:ext cx="8137525" cy="2501900"/>
          </a:xfrm>
          <a:prstGeom prst="rect">
            <a:avLst/>
          </a:prstGeom>
          <a:noFill/>
          <a:ln w="9525">
            <a:noFill/>
            <a:miter lim="800000"/>
            <a:headEnd/>
            <a:tailEnd/>
          </a:ln>
        </p:spPr>
        <p:txBody>
          <a:bodyPr>
            <a:prstTxWarp prst="textNoShape">
              <a:avLst/>
            </a:prstTxWarp>
            <a:spAutoFit/>
          </a:bodyPr>
          <a:lstStyle/>
          <a:p>
            <a:r>
              <a:rPr lang="en-AU" sz="2800">
                <a:solidFill>
                  <a:schemeClr val="bg1"/>
                </a:solidFill>
                <a:latin typeface="Calibri" pitchFamily="84" charset="0"/>
              </a:rPr>
              <a:t>“Rwanda’s 1994 genocide was retaliation by the states’ Hutu regime to a violent challenge from the [Rwandan Patriotic Front] who invaded from Uganda in 1990 and fought for over three years to seize effective control of Rwanda” </a:t>
            </a:r>
            <a:r>
              <a:rPr lang="en-AU" sz="800">
                <a:solidFill>
                  <a:schemeClr val="bg1"/>
                </a:solidFill>
                <a:latin typeface="Calibri" pitchFamily="84" charset="0"/>
              </a:rPr>
              <a:t>[6]</a:t>
            </a:r>
          </a:p>
          <a:p>
            <a:endParaRPr lang="en-AU">
              <a:latin typeface="Calibri" pitchFamily="84" charset="0"/>
            </a:endParaRPr>
          </a:p>
        </p:txBody>
      </p:sp>
      <p:pic>
        <p:nvPicPr>
          <p:cNvPr id="47107" name="Picture 2" descr="http://4.bp.blogspot.com/_BZ8RH7O2PL8/TQgY-CKVCMI/AAAAAAAAAAM/f-FVjBkBqkE/s1600/quadro_etnico_tutsi_hutu_twa.jpg"/>
          <p:cNvPicPr>
            <a:picLocks noChangeAspect="1" noChangeArrowheads="1"/>
          </p:cNvPicPr>
          <p:nvPr/>
        </p:nvPicPr>
        <p:blipFill>
          <a:blip r:embed="rId3"/>
          <a:srcRect/>
          <a:stretch>
            <a:fillRect/>
          </a:stretch>
        </p:blipFill>
        <p:spPr bwMode="auto">
          <a:xfrm>
            <a:off x="971550" y="333375"/>
            <a:ext cx="2359025" cy="3660775"/>
          </a:xfrm>
          <a:prstGeom prst="rect">
            <a:avLst/>
          </a:prstGeom>
          <a:noFill/>
          <a:ln w="9525">
            <a:noFill/>
            <a:miter lim="800000"/>
            <a:headEnd/>
            <a:tailEnd/>
          </a:ln>
        </p:spPr>
      </p:pic>
    </p:spTree>
  </p:cSld>
  <p:clrMapOvr>
    <a:masterClrMapping/>
  </p:clrMapOvr>
  <p:transition advTm="15756"/>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Subtitle 2"/>
          <p:cNvSpPr>
            <a:spLocks noGrp="1"/>
          </p:cNvSpPr>
          <p:nvPr>
            <p:ph type="subTitle" idx="1"/>
          </p:nvPr>
        </p:nvSpPr>
        <p:spPr>
          <a:xfrm>
            <a:off x="179388" y="2060575"/>
            <a:ext cx="8785225" cy="2544763"/>
          </a:xfrm>
        </p:spPr>
        <p:txBody>
          <a:bodyPr/>
          <a:lstStyle/>
          <a:p>
            <a:r>
              <a:rPr lang="en-AU" sz="4000">
                <a:solidFill>
                  <a:schemeClr val="bg1"/>
                </a:solidFill>
              </a:rPr>
              <a:t>“The genocide unleashed by Rwanda’s Hutu extremists government on April 6, 1994, was the bloodiest 100 days of the second half of the twentieth century” </a:t>
            </a:r>
            <a:r>
              <a:rPr lang="en-AU" sz="1000">
                <a:solidFill>
                  <a:schemeClr val="bg1"/>
                </a:solidFill>
              </a:rPr>
              <a:t>[5]</a:t>
            </a:r>
          </a:p>
        </p:txBody>
      </p:sp>
    </p:spTree>
  </p:cSld>
  <p:clrMapOvr>
    <a:masterClrMapping/>
  </p:clrMapOvr>
  <p:transition advTm="6069"/>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endParaRPr lang="en-AU"/>
          </a:p>
        </p:txBody>
      </p:sp>
      <p:sp>
        <p:nvSpPr>
          <p:cNvPr id="51202" name="Content Placeholder 2"/>
          <p:cNvSpPr>
            <a:spLocks noGrp="1"/>
          </p:cNvSpPr>
          <p:nvPr>
            <p:ph idx="1"/>
          </p:nvPr>
        </p:nvSpPr>
        <p:spPr/>
        <p:txBody>
          <a:bodyPr/>
          <a:lstStyle/>
          <a:p>
            <a:endParaRPr lang="en-AU"/>
          </a:p>
        </p:txBody>
      </p:sp>
      <p:pic>
        <p:nvPicPr>
          <p:cNvPr id="51203" name="Picture 2" descr="http://www.missioni-africane.org/images/pagine/notizie-sma/ci_scrivono/scontri%20hutu-tutsi.JPG"/>
          <p:cNvPicPr>
            <a:picLocks noChangeAspect="1" noChangeArrowheads="1"/>
          </p:cNvPicPr>
          <p:nvPr/>
        </p:nvPicPr>
        <p:blipFill>
          <a:blip r:embed="rId3"/>
          <a:srcRect/>
          <a:stretch>
            <a:fillRect/>
          </a:stretch>
        </p:blipFill>
        <p:spPr bwMode="auto">
          <a:xfrm>
            <a:off x="104775" y="333375"/>
            <a:ext cx="8936038" cy="6170613"/>
          </a:xfrm>
          <a:prstGeom prst="rect">
            <a:avLst/>
          </a:prstGeom>
          <a:noFill/>
          <a:ln w="9525">
            <a:noFill/>
            <a:miter lim="800000"/>
            <a:headEnd/>
            <a:tailEnd/>
          </a:ln>
        </p:spPr>
      </p:pic>
    </p:spTree>
  </p:cSld>
  <p:clrMapOvr>
    <a:masterClrMapping/>
  </p:clrMapOvr>
  <p:transition advTm="1872"/>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Subtitle 2"/>
          <p:cNvSpPr>
            <a:spLocks noGrp="1"/>
          </p:cNvSpPr>
          <p:nvPr>
            <p:ph type="subTitle" idx="1"/>
          </p:nvPr>
        </p:nvSpPr>
        <p:spPr>
          <a:xfrm>
            <a:off x="179388" y="1412875"/>
            <a:ext cx="8640762" cy="4537075"/>
          </a:xfrm>
        </p:spPr>
        <p:txBody>
          <a:bodyPr/>
          <a:lstStyle/>
          <a:p>
            <a:r>
              <a:rPr lang="en-AU" sz="2800">
                <a:solidFill>
                  <a:schemeClr val="bg1"/>
                </a:solidFill>
              </a:rPr>
              <a:t>Over 100 days, the Hutus massacred approximately 800, 000 Tutsis. Though some argue the death toll was closer to 1 million </a:t>
            </a:r>
            <a:r>
              <a:rPr lang="en-AU" sz="1000">
                <a:solidFill>
                  <a:schemeClr val="bg1"/>
                </a:solidFill>
              </a:rPr>
              <a:t>[3]</a:t>
            </a:r>
          </a:p>
          <a:p>
            <a:endParaRPr lang="en-AU" sz="2800">
              <a:solidFill>
                <a:schemeClr val="bg1"/>
              </a:solidFill>
            </a:endParaRPr>
          </a:p>
          <a:p>
            <a:r>
              <a:rPr lang="en-AU" sz="2800">
                <a:solidFill>
                  <a:schemeClr val="bg1"/>
                </a:solidFill>
              </a:rPr>
              <a:t>The Rwandan media, utilized by Hutu extremists, was influential in the genocide, disseminating Hutu propaganda, inciting racial hatred and exposing locations of Tutsi peoples. </a:t>
            </a:r>
            <a:r>
              <a:rPr lang="en-AU" sz="1000">
                <a:solidFill>
                  <a:schemeClr val="bg1"/>
                </a:solidFill>
              </a:rPr>
              <a:t>[5] </a:t>
            </a:r>
          </a:p>
        </p:txBody>
      </p:sp>
    </p:spTree>
  </p:cSld>
  <p:clrMapOvr>
    <a:masterClrMapping/>
  </p:clrMapOvr>
  <p:transition advTm="14914"/>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endParaRPr lang="en-AU"/>
          </a:p>
        </p:txBody>
      </p:sp>
      <p:sp>
        <p:nvSpPr>
          <p:cNvPr id="55298" name="Content Placeholder 2"/>
          <p:cNvSpPr>
            <a:spLocks noGrp="1"/>
          </p:cNvSpPr>
          <p:nvPr>
            <p:ph idx="1"/>
          </p:nvPr>
        </p:nvSpPr>
        <p:spPr/>
        <p:txBody>
          <a:bodyPr/>
          <a:lstStyle/>
          <a:p>
            <a:endParaRPr lang="en-AU"/>
          </a:p>
        </p:txBody>
      </p:sp>
      <p:pic>
        <p:nvPicPr>
          <p:cNvPr id="55299" name="Picture 2" descr="Outsider folk art Rwanda Tutsi Hutu Christian Mengele  "/>
          <p:cNvPicPr>
            <a:picLocks noChangeAspect="1" noChangeArrowheads="1"/>
          </p:cNvPicPr>
          <p:nvPr/>
        </p:nvPicPr>
        <p:blipFill>
          <a:blip r:embed="rId3"/>
          <a:srcRect/>
          <a:stretch>
            <a:fillRect/>
          </a:stretch>
        </p:blipFill>
        <p:spPr bwMode="auto">
          <a:xfrm>
            <a:off x="468313" y="115888"/>
            <a:ext cx="8129587" cy="6505575"/>
          </a:xfrm>
          <a:prstGeom prst="rect">
            <a:avLst/>
          </a:prstGeom>
          <a:noFill/>
          <a:ln w="9525">
            <a:noFill/>
            <a:miter lim="800000"/>
            <a:headEnd/>
            <a:tailEnd/>
          </a:ln>
        </p:spPr>
      </p:pic>
    </p:spTree>
  </p:cSld>
  <p:clrMapOvr>
    <a:masterClrMapping/>
  </p:clrMapOvr>
  <p:transition advTm="535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Subtitle 2"/>
          <p:cNvSpPr>
            <a:spLocks noGrp="1"/>
          </p:cNvSpPr>
          <p:nvPr>
            <p:ph type="subTitle" idx="1"/>
          </p:nvPr>
        </p:nvSpPr>
        <p:spPr>
          <a:xfrm>
            <a:off x="0" y="0"/>
            <a:ext cx="9144000" cy="3455988"/>
          </a:xfrm>
        </p:spPr>
        <p:txBody>
          <a:bodyPr/>
          <a:lstStyle/>
          <a:p>
            <a:r>
              <a:rPr lang="en-AU" sz="20000" smtClean="0">
                <a:solidFill>
                  <a:schemeClr val="bg1"/>
                </a:solidFill>
                <a:latin typeface="Capture it" charset="0"/>
              </a:rPr>
              <a:t>HOW</a:t>
            </a:r>
          </a:p>
          <a:p>
            <a:endParaRPr lang="en-AU" sz="16000" smtClean="0">
              <a:solidFill>
                <a:schemeClr val="bg1"/>
              </a:solidFill>
              <a:latin typeface="Capture it" charset="0"/>
            </a:endParaRPr>
          </a:p>
        </p:txBody>
      </p:sp>
      <p:sp>
        <p:nvSpPr>
          <p:cNvPr id="57346" name="TextBox 3"/>
          <p:cNvSpPr txBox="1">
            <a:spLocks noChangeArrowheads="1"/>
          </p:cNvSpPr>
          <p:nvPr/>
        </p:nvSpPr>
        <p:spPr bwMode="auto">
          <a:xfrm>
            <a:off x="1547813" y="3284538"/>
            <a:ext cx="6192837" cy="3140075"/>
          </a:xfrm>
          <a:prstGeom prst="rect">
            <a:avLst/>
          </a:prstGeom>
          <a:noFill/>
          <a:ln w="9525">
            <a:noFill/>
            <a:miter lim="800000"/>
            <a:headEnd/>
            <a:tailEnd/>
          </a:ln>
        </p:spPr>
        <p:txBody>
          <a:bodyPr>
            <a:prstTxWarp prst="textNoShape">
              <a:avLst/>
            </a:prstTxWarp>
            <a:spAutoFit/>
          </a:bodyPr>
          <a:lstStyle/>
          <a:p>
            <a:r>
              <a:rPr lang="en-AU" sz="20000">
                <a:solidFill>
                  <a:schemeClr val="bg1"/>
                </a:solidFill>
                <a:latin typeface="Capture it" charset="0"/>
              </a:rPr>
              <a:t>WHY</a:t>
            </a:r>
            <a:endParaRPr lang="en-AU" sz="20000">
              <a:latin typeface="Calibri" pitchFamily="84" charset="0"/>
            </a:endParaRPr>
          </a:p>
        </p:txBody>
      </p:sp>
    </p:spTree>
  </p:cSld>
  <p:clrMapOvr>
    <a:masterClrMapping/>
  </p:clrMapOvr>
  <p:transition advTm="7644"/>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Content Placeholder 2"/>
          <p:cNvSpPr>
            <a:spLocks noGrp="1"/>
          </p:cNvSpPr>
          <p:nvPr>
            <p:ph idx="1"/>
          </p:nvPr>
        </p:nvSpPr>
        <p:spPr>
          <a:xfrm>
            <a:off x="2700338" y="115888"/>
            <a:ext cx="6213475" cy="749300"/>
          </a:xfrm>
        </p:spPr>
        <p:txBody>
          <a:bodyPr/>
          <a:lstStyle/>
          <a:p>
            <a:pPr algn="ctr">
              <a:buFont typeface="Arial" pitchFamily="84" charset="0"/>
              <a:buNone/>
            </a:pPr>
            <a:r>
              <a:rPr lang="en-AU" sz="2400">
                <a:solidFill>
                  <a:schemeClr val="bg1"/>
                </a:solidFill>
              </a:rPr>
              <a:t>“Ethnic tension in Rwanda is nothing new”</a:t>
            </a:r>
            <a:r>
              <a:rPr lang="en-AU" sz="2600">
                <a:solidFill>
                  <a:schemeClr val="bg1"/>
                </a:solidFill>
              </a:rPr>
              <a:t> </a:t>
            </a:r>
            <a:r>
              <a:rPr lang="en-AU" sz="1000">
                <a:solidFill>
                  <a:schemeClr val="bg1"/>
                </a:solidFill>
              </a:rPr>
              <a:t> [7]</a:t>
            </a:r>
          </a:p>
          <a:p>
            <a:pPr>
              <a:buFont typeface="Arial" pitchFamily="84" charset="0"/>
              <a:buNone/>
            </a:pPr>
            <a:endParaRPr lang="en-AU">
              <a:solidFill>
                <a:schemeClr val="bg1"/>
              </a:solidFill>
            </a:endParaRPr>
          </a:p>
          <a:p>
            <a:pPr>
              <a:buFont typeface="Arial" pitchFamily="84" charset="0"/>
              <a:buNone/>
            </a:pPr>
            <a:endParaRPr lang="en-AU">
              <a:solidFill>
                <a:schemeClr val="bg1"/>
              </a:solidFill>
            </a:endParaRPr>
          </a:p>
        </p:txBody>
      </p:sp>
      <p:sp>
        <p:nvSpPr>
          <p:cNvPr id="58370" name="Content Placeholder 2"/>
          <p:cNvSpPr txBox="1">
            <a:spLocks/>
          </p:cNvSpPr>
          <p:nvPr/>
        </p:nvSpPr>
        <p:spPr bwMode="auto">
          <a:xfrm>
            <a:off x="4572000" y="836613"/>
            <a:ext cx="4052888" cy="2016125"/>
          </a:xfrm>
          <a:prstGeom prst="rect">
            <a:avLst/>
          </a:prstGeom>
          <a:noFill/>
          <a:ln w="9525">
            <a:noFill/>
            <a:miter lim="800000"/>
            <a:headEnd/>
            <a:tailEnd/>
          </a:ln>
        </p:spPr>
        <p:txBody>
          <a:bodyPr>
            <a:prstTxWarp prst="textNoShape">
              <a:avLst/>
            </a:prstTxWarp>
          </a:bodyPr>
          <a:lstStyle/>
          <a:p>
            <a:pPr marL="342900" indent="-342900" algn="r">
              <a:spcBef>
                <a:spcPct val="20000"/>
              </a:spcBef>
            </a:pPr>
            <a:r>
              <a:rPr lang="en-AU" sz="2400">
                <a:solidFill>
                  <a:schemeClr val="bg1"/>
                </a:solidFill>
                <a:latin typeface="Calibri" pitchFamily="84" charset="0"/>
              </a:rPr>
              <a:t>In 1916, Belgian colonists arrived in Rwanda. They considered the Tutsis to be superior to the Hutus, and produced identity cards to classify people according to their ethnicity. </a:t>
            </a:r>
            <a:r>
              <a:rPr lang="en-AU" sz="1000">
                <a:solidFill>
                  <a:schemeClr val="bg1"/>
                </a:solidFill>
                <a:latin typeface="Calibri" pitchFamily="84" charset="0"/>
              </a:rPr>
              <a:t>[8]</a:t>
            </a:r>
          </a:p>
          <a:p>
            <a:pPr marL="342900" indent="-342900">
              <a:spcBef>
                <a:spcPct val="20000"/>
              </a:spcBef>
              <a:buFont typeface="Arial" pitchFamily="84" charset="0"/>
              <a:buNone/>
            </a:pPr>
            <a:endParaRPr lang="en-AU" sz="2800">
              <a:solidFill>
                <a:schemeClr val="bg1"/>
              </a:solidFill>
              <a:latin typeface="Calibri" pitchFamily="84" charset="0"/>
            </a:endParaRPr>
          </a:p>
        </p:txBody>
      </p:sp>
      <p:sp>
        <p:nvSpPr>
          <p:cNvPr id="5" name="Content Placeholder 2"/>
          <p:cNvSpPr txBox="1">
            <a:spLocks/>
          </p:cNvSpPr>
          <p:nvPr/>
        </p:nvSpPr>
        <p:spPr>
          <a:xfrm>
            <a:off x="395288" y="3789363"/>
            <a:ext cx="8229600" cy="2879725"/>
          </a:xfrm>
          <a:prstGeom prst="rect">
            <a:avLst/>
          </a:prstGeom>
        </p:spPr>
        <p:txBody>
          <a:bodyPr/>
          <a:lstStyle/>
          <a:p>
            <a:pPr marL="342900" indent="-342900" algn="ctr" fontAlgn="auto">
              <a:spcBef>
                <a:spcPct val="20000"/>
              </a:spcBef>
              <a:spcAft>
                <a:spcPts val="0"/>
              </a:spcAft>
              <a:defRPr/>
            </a:pPr>
            <a:r>
              <a:rPr lang="en-AU" sz="2400" dirty="0">
                <a:solidFill>
                  <a:schemeClr val="bg1"/>
                </a:solidFill>
                <a:latin typeface="+mn-lt"/>
                <a:ea typeface="+mn-ea"/>
                <a:cs typeface="+mn-cs"/>
              </a:rPr>
              <a:t>In 1959, resentment among the Hutus culminated in a series of riots. More than 20, 000 Tutsis were </a:t>
            </a:r>
            <a:r>
              <a:rPr lang="en-AU" sz="2400" dirty="0">
                <a:solidFill>
                  <a:schemeClr val="bg1"/>
                </a:solidFill>
                <a:latin typeface="+mn-lt"/>
                <a:ea typeface="+mn-ea"/>
                <a:cs typeface="+mn-cs"/>
              </a:rPr>
              <a:t>killed. </a:t>
            </a:r>
            <a:r>
              <a:rPr lang="en-AU" sz="1000" dirty="0">
                <a:solidFill>
                  <a:schemeClr val="bg1"/>
                </a:solidFill>
                <a:latin typeface="+mn-lt"/>
                <a:ea typeface="+mn-ea"/>
                <a:cs typeface="+mn-cs"/>
              </a:rPr>
              <a:t>[3] [7]</a:t>
            </a:r>
          </a:p>
          <a:p>
            <a:pPr marL="342900" indent="-342900" algn="ctr" fontAlgn="auto">
              <a:spcBef>
                <a:spcPct val="20000"/>
              </a:spcBef>
              <a:spcAft>
                <a:spcPts val="0"/>
              </a:spcAft>
              <a:defRPr/>
            </a:pPr>
            <a:endParaRPr lang="en-AU" sz="2600" dirty="0">
              <a:solidFill>
                <a:schemeClr val="bg1"/>
              </a:solidFill>
              <a:latin typeface="+mn-lt"/>
              <a:ea typeface="+mn-ea"/>
              <a:cs typeface="+mn-cs"/>
            </a:endParaRPr>
          </a:p>
          <a:p>
            <a:pPr algn="ctr" fontAlgn="auto">
              <a:spcBef>
                <a:spcPts val="0"/>
              </a:spcBef>
              <a:spcAft>
                <a:spcPts val="0"/>
              </a:spcAft>
              <a:defRPr/>
            </a:pPr>
            <a:r>
              <a:rPr lang="en-AU" sz="2400" dirty="0">
                <a:solidFill>
                  <a:schemeClr val="bg1"/>
                </a:solidFill>
                <a:latin typeface="+mn-lt"/>
                <a:ea typeface="+mn-ea"/>
                <a:cs typeface="+mn-cs"/>
              </a:rPr>
              <a:t>In 1962, Rwanda gained independence from Belgium. The Hutus gained power and began discriminating against the Tutsis. </a:t>
            </a:r>
            <a:r>
              <a:rPr lang="en-AU" sz="1000" dirty="0">
                <a:solidFill>
                  <a:schemeClr val="bg1"/>
                </a:solidFill>
                <a:latin typeface="+mn-lt"/>
                <a:ea typeface="+mn-ea"/>
                <a:cs typeface="+mn-cs"/>
              </a:rPr>
              <a:t>[3] [7]</a:t>
            </a:r>
          </a:p>
          <a:p>
            <a:pPr algn="ctr" fontAlgn="auto">
              <a:spcBef>
                <a:spcPts val="0"/>
              </a:spcBef>
              <a:spcAft>
                <a:spcPts val="0"/>
              </a:spcAft>
              <a:defRPr/>
            </a:pPr>
            <a:endParaRPr lang="en-AU" sz="2600" dirty="0">
              <a:solidFill>
                <a:schemeClr val="bg1"/>
              </a:solidFill>
              <a:latin typeface="+mn-lt"/>
              <a:ea typeface="+mn-ea"/>
              <a:cs typeface="+mn-cs"/>
            </a:endParaRPr>
          </a:p>
          <a:p>
            <a:pPr algn="ctr" fontAlgn="auto">
              <a:spcBef>
                <a:spcPts val="0"/>
              </a:spcBef>
              <a:spcAft>
                <a:spcPts val="0"/>
              </a:spcAft>
              <a:defRPr/>
            </a:pPr>
            <a:r>
              <a:rPr lang="en-AU" sz="2400" dirty="0">
                <a:solidFill>
                  <a:schemeClr val="bg1"/>
                </a:solidFill>
                <a:latin typeface="+mn-lt"/>
                <a:ea typeface="+mn-ea"/>
                <a:cs typeface="+mn-cs"/>
              </a:rPr>
              <a:t>Many Tutsis fled Rwanda to neighbouring Uganda</a:t>
            </a:r>
            <a:r>
              <a:rPr lang="en-AU" sz="2600" dirty="0">
                <a:solidFill>
                  <a:schemeClr val="bg1"/>
                </a:solidFill>
                <a:latin typeface="+mn-lt"/>
                <a:ea typeface="+mn-ea"/>
                <a:cs typeface="+mn-cs"/>
              </a:rPr>
              <a:t> </a:t>
            </a:r>
            <a:r>
              <a:rPr lang="en-AU" sz="1000" dirty="0">
                <a:solidFill>
                  <a:schemeClr val="bg1"/>
                </a:solidFill>
                <a:latin typeface="+mn-lt"/>
                <a:ea typeface="+mn-ea"/>
                <a:cs typeface="+mn-cs"/>
              </a:rPr>
              <a:t>[3]</a:t>
            </a:r>
          </a:p>
          <a:p>
            <a:pPr marL="342900" indent="-342900" algn="ctr" fontAlgn="auto">
              <a:spcBef>
                <a:spcPct val="20000"/>
              </a:spcBef>
              <a:spcAft>
                <a:spcPts val="0"/>
              </a:spcAft>
              <a:defRPr/>
            </a:pPr>
            <a:endParaRPr lang="en-AU" sz="2600" dirty="0">
              <a:solidFill>
                <a:schemeClr val="bg1"/>
              </a:solidFill>
              <a:latin typeface="+mn-lt"/>
              <a:ea typeface="+mn-ea"/>
              <a:cs typeface="+mn-cs"/>
            </a:endParaRPr>
          </a:p>
          <a:p>
            <a:pPr marL="342900" indent="-342900" fontAlgn="auto">
              <a:spcBef>
                <a:spcPct val="20000"/>
              </a:spcBef>
              <a:spcAft>
                <a:spcPts val="0"/>
              </a:spcAft>
              <a:buFont typeface="Arial" pitchFamily="34" charset="0"/>
              <a:buNone/>
              <a:defRPr/>
            </a:pPr>
            <a:endParaRPr lang="en-AU" sz="2600" dirty="0">
              <a:solidFill>
                <a:schemeClr val="bg1"/>
              </a:solidFill>
              <a:latin typeface="+mn-lt"/>
              <a:ea typeface="+mn-ea"/>
              <a:cs typeface="+mn-cs"/>
            </a:endParaRPr>
          </a:p>
        </p:txBody>
      </p:sp>
      <p:pic>
        <p:nvPicPr>
          <p:cNvPr id="58372" name="Picture 2" descr="http://www.preventgenocide.org/prevent/images/Rwanda-cartedidentite.jpg"/>
          <p:cNvPicPr>
            <a:picLocks noChangeAspect="1" noChangeArrowheads="1"/>
          </p:cNvPicPr>
          <p:nvPr/>
        </p:nvPicPr>
        <p:blipFill>
          <a:blip r:embed="rId3"/>
          <a:srcRect/>
          <a:stretch>
            <a:fillRect/>
          </a:stretch>
        </p:blipFill>
        <p:spPr bwMode="auto">
          <a:xfrm>
            <a:off x="395288" y="620713"/>
            <a:ext cx="4341812" cy="3024187"/>
          </a:xfrm>
          <a:prstGeom prst="rect">
            <a:avLst/>
          </a:prstGeom>
          <a:noFill/>
          <a:ln w="9525">
            <a:noFill/>
            <a:miter lim="800000"/>
            <a:headEnd/>
            <a:tailEnd/>
          </a:ln>
        </p:spPr>
      </p:pic>
    </p:spTree>
  </p:cSld>
  <p:clrMapOvr>
    <a:masterClrMapping/>
  </p:clrMapOvr>
  <p:transition advTm="2588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476250"/>
            <a:ext cx="8229600" cy="6121400"/>
          </a:xfrm>
        </p:spPr>
        <p:txBody>
          <a:bodyPr rtlCol="0">
            <a:normAutofit lnSpcReduction="10000"/>
          </a:bodyPr>
          <a:lstStyle/>
          <a:p>
            <a:pPr algn="ctr" fontAlgn="auto">
              <a:spcAft>
                <a:spcPts val="0"/>
              </a:spcAft>
              <a:buFont typeface="Arial" pitchFamily="34" charset="0"/>
              <a:buNone/>
              <a:defRPr/>
            </a:pPr>
            <a:r>
              <a:rPr lang="en-AU" sz="2400" dirty="0">
                <a:solidFill>
                  <a:schemeClr val="bg1"/>
                </a:solidFill>
                <a:ea typeface="+mn-ea"/>
                <a:cs typeface="+mn-cs"/>
              </a:rPr>
              <a:t>In 1987, the Rwandan Patriotic Front (RPF) was </a:t>
            </a:r>
            <a:r>
              <a:rPr lang="en-AU" sz="2400" dirty="0" smtClean="0">
                <a:solidFill>
                  <a:schemeClr val="bg1"/>
                </a:solidFill>
                <a:ea typeface="+mn-ea"/>
                <a:cs typeface="+mn-cs"/>
              </a:rPr>
              <a:t>created. </a:t>
            </a:r>
            <a:r>
              <a:rPr lang="en-AU" sz="1000" dirty="0" smtClean="0">
                <a:solidFill>
                  <a:schemeClr val="bg1"/>
                </a:solidFill>
                <a:ea typeface="+mn-ea"/>
                <a:cs typeface="+mn-cs"/>
              </a:rPr>
              <a:t>[3] [7] [9]</a:t>
            </a:r>
          </a:p>
          <a:p>
            <a:pPr algn="ctr" fontAlgn="auto">
              <a:spcAft>
                <a:spcPts val="0"/>
              </a:spcAft>
              <a:buFont typeface="Arial" pitchFamily="34" charset="0"/>
              <a:buNone/>
              <a:defRPr/>
            </a:pPr>
            <a:endParaRPr lang="en-AU" sz="2200" dirty="0" smtClean="0">
              <a:solidFill>
                <a:schemeClr val="bg1"/>
              </a:solidFill>
              <a:ea typeface="+mn-ea"/>
              <a:cs typeface="+mn-cs"/>
            </a:endParaRPr>
          </a:p>
          <a:p>
            <a:pPr algn="ctr" fontAlgn="auto">
              <a:spcAft>
                <a:spcPts val="0"/>
              </a:spcAft>
              <a:buFont typeface="Arial" pitchFamily="34" charset="0"/>
              <a:buNone/>
              <a:defRPr/>
            </a:pPr>
            <a:endParaRPr lang="en-AU" sz="2200" dirty="0">
              <a:solidFill>
                <a:schemeClr val="bg1"/>
              </a:solidFill>
              <a:ea typeface="+mn-ea"/>
              <a:cs typeface="+mn-cs"/>
            </a:endParaRPr>
          </a:p>
          <a:p>
            <a:pPr algn="ctr" fontAlgn="auto">
              <a:spcAft>
                <a:spcPts val="0"/>
              </a:spcAft>
              <a:buFont typeface="Arial" pitchFamily="34" charset="0"/>
              <a:buNone/>
              <a:defRPr/>
            </a:pPr>
            <a:endParaRPr lang="en-AU" sz="2200" dirty="0" smtClean="0">
              <a:solidFill>
                <a:schemeClr val="bg1"/>
              </a:solidFill>
              <a:ea typeface="+mn-ea"/>
              <a:cs typeface="+mn-cs"/>
            </a:endParaRPr>
          </a:p>
          <a:p>
            <a:pPr algn="ctr" fontAlgn="auto">
              <a:spcAft>
                <a:spcPts val="0"/>
              </a:spcAft>
              <a:buFont typeface="Arial" pitchFamily="34" charset="0"/>
              <a:buNone/>
              <a:defRPr/>
            </a:pPr>
            <a:endParaRPr lang="en-AU" sz="2200" dirty="0">
              <a:solidFill>
                <a:schemeClr val="bg1"/>
              </a:solidFill>
              <a:ea typeface="+mn-ea"/>
              <a:cs typeface="+mn-cs"/>
            </a:endParaRPr>
          </a:p>
          <a:p>
            <a:pPr algn="ctr" fontAlgn="auto">
              <a:spcAft>
                <a:spcPts val="0"/>
              </a:spcAft>
              <a:buFont typeface="Arial" pitchFamily="34" charset="0"/>
              <a:buNone/>
              <a:defRPr/>
            </a:pPr>
            <a:endParaRPr lang="en-AU" sz="2200" dirty="0" smtClean="0">
              <a:solidFill>
                <a:schemeClr val="bg1"/>
              </a:solidFill>
              <a:ea typeface="+mn-ea"/>
              <a:cs typeface="+mn-cs"/>
            </a:endParaRPr>
          </a:p>
          <a:p>
            <a:pPr algn="ctr" fontAlgn="auto">
              <a:spcAft>
                <a:spcPts val="0"/>
              </a:spcAft>
              <a:buFont typeface="Arial" pitchFamily="34" charset="0"/>
              <a:buNone/>
              <a:defRPr/>
            </a:pPr>
            <a:endParaRPr lang="en-AU" sz="2600" dirty="0">
              <a:solidFill>
                <a:schemeClr val="bg1"/>
              </a:solidFill>
              <a:ea typeface="+mn-ea"/>
              <a:cs typeface="+mn-cs"/>
            </a:endParaRPr>
          </a:p>
          <a:p>
            <a:pPr algn="ctr" fontAlgn="auto">
              <a:spcAft>
                <a:spcPts val="0"/>
              </a:spcAft>
              <a:buFont typeface="Arial" pitchFamily="34" charset="0"/>
              <a:buNone/>
              <a:defRPr/>
            </a:pPr>
            <a:r>
              <a:rPr lang="en-AU" sz="2400" dirty="0">
                <a:solidFill>
                  <a:schemeClr val="bg1"/>
                </a:solidFill>
                <a:ea typeface="+mn-ea"/>
                <a:cs typeface="+mn-cs"/>
              </a:rPr>
              <a:t>In 1990, the RPF invaded Rwanda from Uganda in an attempt to defeat the Hutu </a:t>
            </a:r>
            <a:r>
              <a:rPr lang="en-AU" sz="2400" dirty="0" smtClean="0">
                <a:solidFill>
                  <a:schemeClr val="bg1"/>
                </a:solidFill>
                <a:ea typeface="+mn-ea"/>
                <a:cs typeface="+mn-cs"/>
              </a:rPr>
              <a:t>government. </a:t>
            </a:r>
            <a:r>
              <a:rPr lang="en-AU" sz="1000" dirty="0" smtClean="0">
                <a:solidFill>
                  <a:schemeClr val="bg1"/>
                </a:solidFill>
                <a:ea typeface="+mn-ea"/>
                <a:cs typeface="+mn-cs"/>
              </a:rPr>
              <a:t>[3] [6]</a:t>
            </a:r>
          </a:p>
          <a:p>
            <a:pPr algn="ctr" fontAlgn="auto">
              <a:spcAft>
                <a:spcPts val="0"/>
              </a:spcAft>
              <a:buFont typeface="Arial" pitchFamily="34" charset="0"/>
              <a:buNone/>
              <a:defRPr/>
            </a:pPr>
            <a:endParaRPr lang="en-AU" sz="2200" dirty="0">
              <a:solidFill>
                <a:schemeClr val="bg1"/>
              </a:solidFill>
              <a:ea typeface="+mn-ea"/>
              <a:cs typeface="+mn-cs"/>
            </a:endParaRPr>
          </a:p>
          <a:p>
            <a:pPr algn="ctr" fontAlgn="auto">
              <a:spcAft>
                <a:spcPts val="0"/>
              </a:spcAft>
              <a:buFont typeface="Arial" pitchFamily="34" charset="0"/>
              <a:buNone/>
              <a:defRPr/>
            </a:pPr>
            <a:r>
              <a:rPr lang="en-AU" sz="2400" dirty="0">
                <a:solidFill>
                  <a:schemeClr val="bg1"/>
                </a:solidFill>
                <a:ea typeface="+mn-ea"/>
                <a:cs typeface="+mn-cs"/>
              </a:rPr>
              <a:t>In April, 1994, the assassination of Rwandan President </a:t>
            </a:r>
            <a:r>
              <a:rPr lang="en-AU" sz="2400" dirty="0" err="1">
                <a:solidFill>
                  <a:schemeClr val="bg1"/>
                </a:solidFill>
                <a:ea typeface="+mn-ea"/>
                <a:cs typeface="+mn-cs"/>
              </a:rPr>
              <a:t>Habyarimana</a:t>
            </a:r>
            <a:r>
              <a:rPr lang="en-AU" sz="2400" dirty="0">
                <a:solidFill>
                  <a:schemeClr val="bg1"/>
                </a:solidFill>
                <a:ea typeface="+mn-ea"/>
                <a:cs typeface="+mn-cs"/>
              </a:rPr>
              <a:t> led the Hutus to conduct systematic mass murder of </a:t>
            </a:r>
            <a:r>
              <a:rPr lang="en-AU" sz="2400" dirty="0" smtClean="0">
                <a:solidFill>
                  <a:schemeClr val="bg1"/>
                </a:solidFill>
                <a:ea typeface="+mn-ea"/>
                <a:cs typeface="+mn-cs"/>
              </a:rPr>
              <a:t>Tutsis. </a:t>
            </a:r>
            <a:r>
              <a:rPr lang="en-AU" sz="1000" dirty="0" smtClean="0">
                <a:solidFill>
                  <a:schemeClr val="bg1"/>
                </a:solidFill>
                <a:ea typeface="+mn-ea"/>
                <a:cs typeface="+mn-cs"/>
              </a:rPr>
              <a:t>[10]   </a:t>
            </a:r>
          </a:p>
          <a:p>
            <a:pPr algn="ctr" fontAlgn="auto">
              <a:spcAft>
                <a:spcPts val="0"/>
              </a:spcAft>
              <a:buFont typeface="Arial" pitchFamily="34" charset="0"/>
              <a:buNone/>
              <a:defRPr/>
            </a:pPr>
            <a:endParaRPr lang="en-AU" sz="2200" dirty="0">
              <a:solidFill>
                <a:schemeClr val="bg1"/>
              </a:solidFill>
              <a:ea typeface="+mn-ea"/>
              <a:cs typeface="+mn-cs"/>
            </a:endParaRPr>
          </a:p>
          <a:p>
            <a:pPr algn="ctr" fontAlgn="auto">
              <a:spcAft>
                <a:spcPts val="0"/>
              </a:spcAft>
              <a:buFont typeface="Arial" pitchFamily="34" charset="0"/>
              <a:buNone/>
              <a:defRPr/>
            </a:pPr>
            <a:r>
              <a:rPr lang="en-AU" sz="2400" dirty="0">
                <a:solidFill>
                  <a:schemeClr val="bg1"/>
                </a:solidFill>
                <a:ea typeface="+mn-ea"/>
                <a:cs typeface="+mn-cs"/>
              </a:rPr>
              <a:t>On July 18, 1994, the genocide officially ended.</a:t>
            </a:r>
          </a:p>
          <a:p>
            <a:pPr algn="ctr" fontAlgn="auto">
              <a:spcAft>
                <a:spcPts val="0"/>
              </a:spcAft>
              <a:buFont typeface="Arial" pitchFamily="34" charset="0"/>
              <a:buNone/>
              <a:defRPr/>
            </a:pPr>
            <a:endParaRPr lang="en-AU" sz="2600" dirty="0">
              <a:solidFill>
                <a:schemeClr val="bg1"/>
              </a:solidFill>
              <a:ea typeface="+mn-ea"/>
              <a:cs typeface="+mn-cs"/>
            </a:endParaRPr>
          </a:p>
        </p:txBody>
      </p:sp>
      <p:pic>
        <p:nvPicPr>
          <p:cNvPr id="60418" name="Picture 2" descr="http://upload.wikimedia.org/wikipedia/commons/thumb/7/79/Rwandan_Patriotic_Front_Flag.png/220px-Rwandan_Patriotic_Front_Flag.png"/>
          <p:cNvPicPr>
            <a:picLocks noChangeAspect="1" noChangeArrowheads="1"/>
          </p:cNvPicPr>
          <p:nvPr/>
        </p:nvPicPr>
        <p:blipFill>
          <a:blip r:embed="rId3"/>
          <a:srcRect/>
          <a:stretch>
            <a:fillRect/>
          </a:stretch>
        </p:blipFill>
        <p:spPr bwMode="auto">
          <a:xfrm>
            <a:off x="2700338" y="908050"/>
            <a:ext cx="3067050" cy="2051050"/>
          </a:xfrm>
          <a:prstGeom prst="rect">
            <a:avLst/>
          </a:prstGeom>
          <a:noFill/>
          <a:ln w="9525">
            <a:noFill/>
            <a:miter lim="800000"/>
            <a:headEnd/>
            <a:tailEnd/>
          </a:ln>
        </p:spPr>
      </p:pic>
    </p:spTree>
  </p:cSld>
  <p:clrMapOvr>
    <a:masterClrMapping/>
  </p:clrMapOvr>
  <p:transition advTm="18096"/>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Content Placeholder 2"/>
          <p:cNvSpPr>
            <a:spLocks noGrp="1"/>
          </p:cNvSpPr>
          <p:nvPr>
            <p:ph idx="1"/>
          </p:nvPr>
        </p:nvSpPr>
        <p:spPr>
          <a:xfrm>
            <a:off x="179388" y="404813"/>
            <a:ext cx="8785225" cy="6048375"/>
          </a:xfrm>
        </p:spPr>
        <p:txBody>
          <a:bodyPr/>
          <a:lstStyle/>
          <a:p>
            <a:pPr algn="ctr">
              <a:buFont typeface="Arial" pitchFamily="84" charset="0"/>
              <a:buNone/>
            </a:pPr>
            <a:r>
              <a:rPr lang="en-AU" sz="12000" smtClean="0">
                <a:solidFill>
                  <a:schemeClr val="bg1"/>
                </a:solidFill>
                <a:latin typeface="Capture it" charset="0"/>
              </a:rPr>
              <a:t>Theories of Genocide</a:t>
            </a:r>
          </a:p>
        </p:txBody>
      </p:sp>
    </p:spTree>
  </p:cSld>
  <p:clrMapOvr>
    <a:masterClrMapping/>
  </p:clrMapOvr>
  <p:transition advTm="10655"/>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88913"/>
            <a:ext cx="8713787" cy="1755775"/>
          </a:xfrm>
        </p:spPr>
        <p:txBody>
          <a:bodyPr rtlCol="0">
            <a:normAutofit lnSpcReduction="10000"/>
          </a:bodyPr>
          <a:lstStyle/>
          <a:p>
            <a:pPr algn="ctr" fontAlgn="auto">
              <a:spcAft>
                <a:spcPts val="0"/>
              </a:spcAft>
              <a:buFont typeface="Arial" pitchFamily="34" charset="0"/>
              <a:buNone/>
              <a:defRPr/>
            </a:pPr>
            <a:r>
              <a:rPr lang="en-AU" sz="5000" dirty="0" smtClean="0">
                <a:solidFill>
                  <a:schemeClr val="bg1"/>
                </a:solidFill>
                <a:latin typeface="Capture it" pitchFamily="2" charset="0"/>
                <a:ea typeface="+mn-ea"/>
                <a:cs typeface="+mn-cs"/>
              </a:rPr>
              <a:t>Genocide as </a:t>
            </a:r>
          </a:p>
          <a:p>
            <a:pPr algn="ctr" fontAlgn="auto">
              <a:spcAft>
                <a:spcPts val="0"/>
              </a:spcAft>
              <a:buFont typeface="Arial" pitchFamily="34" charset="0"/>
              <a:buNone/>
              <a:defRPr/>
            </a:pPr>
            <a:r>
              <a:rPr lang="en-AU" sz="5000" dirty="0" smtClean="0">
                <a:solidFill>
                  <a:schemeClr val="bg1"/>
                </a:solidFill>
                <a:latin typeface="Capture it" pitchFamily="2" charset="0"/>
                <a:ea typeface="+mn-ea"/>
                <a:cs typeface="+mn-cs"/>
              </a:rPr>
              <a:t>Social Control</a:t>
            </a:r>
            <a:endParaRPr lang="en-AU" sz="5000" dirty="0">
              <a:solidFill>
                <a:schemeClr val="bg1"/>
              </a:solidFill>
              <a:latin typeface="Capture it" pitchFamily="2" charset="0"/>
              <a:ea typeface="+mn-ea"/>
              <a:cs typeface="+mn-cs"/>
            </a:endParaRPr>
          </a:p>
        </p:txBody>
      </p:sp>
      <p:sp>
        <p:nvSpPr>
          <p:cNvPr id="63490" name="TextBox 3"/>
          <p:cNvSpPr txBox="1">
            <a:spLocks noChangeArrowheads="1"/>
          </p:cNvSpPr>
          <p:nvPr/>
        </p:nvSpPr>
        <p:spPr bwMode="auto">
          <a:xfrm>
            <a:off x="395288" y="2205038"/>
            <a:ext cx="8280400" cy="4060825"/>
          </a:xfrm>
          <a:prstGeom prst="rect">
            <a:avLst/>
          </a:prstGeom>
          <a:noFill/>
          <a:ln w="9525">
            <a:noFill/>
            <a:miter lim="800000"/>
            <a:headEnd/>
            <a:tailEnd/>
          </a:ln>
        </p:spPr>
        <p:txBody>
          <a:bodyPr>
            <a:prstTxWarp prst="textNoShape">
              <a:avLst/>
            </a:prstTxWarp>
            <a:spAutoFit/>
          </a:bodyPr>
          <a:lstStyle/>
          <a:p>
            <a:pPr algn="ctr"/>
            <a:r>
              <a:rPr lang="en-AU" sz="2600">
                <a:solidFill>
                  <a:schemeClr val="bg1"/>
                </a:solidFill>
                <a:latin typeface="Calibri" pitchFamily="84" charset="0"/>
              </a:rPr>
              <a:t>Genocide is normally a form of social control, a response to behaviour seen as deviant. Like other forms of violence, it is usually moralistic rather than predatory. </a:t>
            </a:r>
            <a:r>
              <a:rPr lang="en-AU" sz="1000">
                <a:solidFill>
                  <a:schemeClr val="bg1"/>
                </a:solidFill>
                <a:latin typeface="Calibri" pitchFamily="84" charset="0"/>
              </a:rPr>
              <a:t>[11]</a:t>
            </a:r>
          </a:p>
          <a:p>
            <a:pPr algn="ctr"/>
            <a:endParaRPr lang="en-AU" sz="2600">
              <a:solidFill>
                <a:schemeClr val="bg1"/>
              </a:solidFill>
              <a:latin typeface="Calibri" pitchFamily="84" charset="0"/>
            </a:endParaRPr>
          </a:p>
          <a:p>
            <a:pPr algn="ctr"/>
            <a:r>
              <a:rPr lang="en-AU" sz="2600">
                <a:solidFill>
                  <a:schemeClr val="bg1"/>
                </a:solidFill>
                <a:latin typeface="Calibri" pitchFamily="84" charset="0"/>
              </a:rPr>
              <a:t>The perpetrators express moral grievances against the targeted ethnic group. For example, the Hutus considered the Tutsis to be clannish, to hold the majority of places in secondary and higher education, and to have a foothold in all aspects of Rwandan society – such as the economy, the church, and political parties. </a:t>
            </a:r>
            <a:r>
              <a:rPr lang="en-AU" sz="1000">
                <a:solidFill>
                  <a:schemeClr val="bg1"/>
                </a:solidFill>
                <a:latin typeface="Calibri" pitchFamily="84" charset="0"/>
              </a:rPr>
              <a:t>[12]</a:t>
            </a:r>
            <a:r>
              <a:rPr lang="en-AU" sz="1000" b="1">
                <a:solidFill>
                  <a:schemeClr val="bg1"/>
                </a:solidFill>
                <a:latin typeface="Calibri" pitchFamily="84" charset="0"/>
              </a:rPr>
              <a:t> </a:t>
            </a:r>
            <a:r>
              <a:rPr lang="en-AU" sz="1000">
                <a:solidFill>
                  <a:schemeClr val="bg1"/>
                </a:solidFill>
                <a:latin typeface="Calibri" pitchFamily="84" charset="0"/>
              </a:rPr>
              <a:t> </a:t>
            </a:r>
          </a:p>
        </p:txBody>
      </p:sp>
      <p:sp>
        <p:nvSpPr>
          <p:cNvPr id="63491" name="TextBox 4"/>
          <p:cNvSpPr txBox="1">
            <a:spLocks noChangeArrowheads="1"/>
          </p:cNvSpPr>
          <p:nvPr/>
        </p:nvSpPr>
        <p:spPr bwMode="auto">
          <a:xfrm>
            <a:off x="5724525" y="1557338"/>
            <a:ext cx="3311525" cy="519112"/>
          </a:xfrm>
          <a:prstGeom prst="rect">
            <a:avLst/>
          </a:prstGeom>
          <a:noFill/>
          <a:ln w="9525">
            <a:noFill/>
            <a:miter lim="800000"/>
            <a:headEnd/>
            <a:tailEnd/>
          </a:ln>
        </p:spPr>
        <p:txBody>
          <a:bodyPr>
            <a:prstTxWarp prst="textNoShape">
              <a:avLst/>
            </a:prstTxWarp>
            <a:spAutoFit/>
          </a:bodyPr>
          <a:lstStyle/>
          <a:p>
            <a:r>
              <a:rPr lang="en-AU" sz="2800">
                <a:solidFill>
                  <a:schemeClr val="bg1"/>
                </a:solidFill>
                <a:latin typeface="Calibri" pitchFamily="84" charset="0"/>
              </a:rPr>
              <a:t>- Bradley Campbell</a:t>
            </a:r>
          </a:p>
        </p:txBody>
      </p:sp>
    </p:spTree>
  </p:cSld>
  <p:clrMapOvr>
    <a:masterClrMapping/>
  </p:clrMapOvr>
  <p:transition advTm="21793"/>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Content Placeholder 2"/>
          <p:cNvSpPr>
            <a:spLocks noGrp="1"/>
          </p:cNvSpPr>
          <p:nvPr>
            <p:ph idx="1"/>
          </p:nvPr>
        </p:nvSpPr>
        <p:spPr>
          <a:xfrm>
            <a:off x="468313" y="1989138"/>
            <a:ext cx="8229600" cy="3024187"/>
          </a:xfrm>
        </p:spPr>
        <p:txBody>
          <a:bodyPr/>
          <a:lstStyle/>
          <a:p>
            <a:pPr algn="ctr">
              <a:buFont typeface="Arial" pitchFamily="84" charset="0"/>
              <a:buNone/>
            </a:pPr>
            <a:r>
              <a:rPr lang="en-AU" smtClean="0">
                <a:solidFill>
                  <a:schemeClr val="bg1"/>
                </a:solidFill>
              </a:rPr>
              <a:t>This presentation contains numerous, very explicit, images which some may find disturbing.</a:t>
            </a:r>
          </a:p>
          <a:p>
            <a:pPr algn="ctr">
              <a:buFont typeface="Arial" pitchFamily="84" charset="0"/>
              <a:buNone/>
            </a:pPr>
            <a:endParaRPr lang="en-AU" smtClean="0">
              <a:solidFill>
                <a:schemeClr val="bg1"/>
              </a:solidFill>
            </a:endParaRPr>
          </a:p>
          <a:p>
            <a:pPr algn="ctr">
              <a:buFont typeface="Arial" pitchFamily="84" charset="0"/>
              <a:buNone/>
            </a:pPr>
            <a:r>
              <a:rPr lang="en-AU" smtClean="0">
                <a:solidFill>
                  <a:schemeClr val="bg1"/>
                </a:solidFill>
              </a:rPr>
              <a:t>Viewer discretion is strongly advised.</a:t>
            </a:r>
          </a:p>
          <a:p>
            <a:pPr algn="ctr">
              <a:buFont typeface="Arial" pitchFamily="84" charset="0"/>
              <a:buNone/>
            </a:pPr>
            <a:endParaRPr lang="en-AU" smtClean="0">
              <a:solidFill>
                <a:schemeClr val="bg1"/>
              </a:solidFill>
            </a:endParaRPr>
          </a:p>
          <a:p>
            <a:pPr algn="ctr">
              <a:buFont typeface="Arial" pitchFamily="84" charset="0"/>
              <a:buNone/>
            </a:pPr>
            <a:endParaRPr lang="en-AU" smtClean="0">
              <a:solidFill>
                <a:schemeClr val="bg1"/>
              </a:solidFill>
            </a:endParaRPr>
          </a:p>
        </p:txBody>
      </p:sp>
    </p:spTree>
  </p:cSld>
  <p:clrMapOvr>
    <a:masterClrMapping/>
  </p:clrMapOvr>
  <p:transition advTm="8019"/>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Content Placeholder 2"/>
          <p:cNvSpPr>
            <a:spLocks noGrp="1"/>
          </p:cNvSpPr>
          <p:nvPr>
            <p:ph idx="1"/>
          </p:nvPr>
        </p:nvSpPr>
        <p:spPr>
          <a:xfrm>
            <a:off x="457200" y="2420938"/>
            <a:ext cx="8229600" cy="3705225"/>
          </a:xfrm>
        </p:spPr>
        <p:txBody>
          <a:bodyPr/>
          <a:lstStyle/>
          <a:p>
            <a:pPr algn="ctr">
              <a:buFont typeface="Arial" pitchFamily="84" charset="0"/>
              <a:buNone/>
            </a:pPr>
            <a:r>
              <a:rPr lang="en-AU" sz="2600">
                <a:solidFill>
                  <a:schemeClr val="bg1"/>
                </a:solidFill>
              </a:rPr>
              <a:t>In cases like this, genocide is seen as a means of handling grievances, real or perceived, against an ethnic group.</a:t>
            </a:r>
          </a:p>
          <a:p>
            <a:pPr algn="ctr">
              <a:buFont typeface="Arial" pitchFamily="84" charset="0"/>
              <a:buNone/>
            </a:pPr>
            <a:r>
              <a:rPr lang="en-AU" sz="2600">
                <a:solidFill>
                  <a:schemeClr val="bg1"/>
                </a:solidFill>
              </a:rPr>
              <a:t> </a:t>
            </a:r>
          </a:p>
          <a:p>
            <a:pPr algn="ctr">
              <a:buFont typeface="Arial" pitchFamily="84" charset="0"/>
              <a:buNone/>
            </a:pPr>
            <a:r>
              <a:rPr lang="en-AU" sz="2600">
                <a:solidFill>
                  <a:schemeClr val="bg1"/>
                </a:solidFill>
              </a:rPr>
              <a:t>As social control, genocide belongs to the same sects of social life as law, gossip, terrorism, and warfare. All are aspects of society which are used to control and manipulate. </a:t>
            </a:r>
            <a:r>
              <a:rPr lang="en-AU" sz="1000">
                <a:solidFill>
                  <a:schemeClr val="bg1"/>
                </a:solidFill>
              </a:rPr>
              <a:t>[3] </a:t>
            </a:r>
          </a:p>
        </p:txBody>
      </p:sp>
      <p:sp>
        <p:nvSpPr>
          <p:cNvPr id="65538" name="Title 3"/>
          <p:cNvSpPr>
            <a:spLocks noGrp="1"/>
          </p:cNvSpPr>
          <p:nvPr>
            <p:ph type="title"/>
          </p:nvPr>
        </p:nvSpPr>
        <p:spPr/>
        <p:txBody>
          <a:bodyPr/>
          <a:lstStyle/>
          <a:p>
            <a:endParaRPr lang="en-AU"/>
          </a:p>
        </p:txBody>
      </p:sp>
      <p:sp>
        <p:nvSpPr>
          <p:cNvPr id="5" name="Content Placeholder 2"/>
          <p:cNvSpPr txBox="1">
            <a:spLocks/>
          </p:cNvSpPr>
          <p:nvPr/>
        </p:nvSpPr>
        <p:spPr>
          <a:xfrm>
            <a:off x="179388" y="188913"/>
            <a:ext cx="8713787" cy="1755775"/>
          </a:xfrm>
          <a:prstGeom prst="rect">
            <a:avLst/>
          </a:prstGeom>
        </p:spPr>
        <p:txBody>
          <a:bodyPr>
            <a:normAutofit lnSpcReduction="10000"/>
          </a:bodyPr>
          <a:lstStyle/>
          <a:p>
            <a:pPr marL="342900" indent="-342900" algn="ctr" fontAlgn="auto">
              <a:spcBef>
                <a:spcPct val="20000"/>
              </a:spcBef>
              <a:spcAft>
                <a:spcPts val="0"/>
              </a:spcAft>
              <a:buFont typeface="Arial" pitchFamily="34" charset="0"/>
              <a:buNone/>
              <a:defRPr/>
            </a:pPr>
            <a:r>
              <a:rPr lang="en-AU" sz="5000" dirty="0">
                <a:solidFill>
                  <a:schemeClr val="bg1"/>
                </a:solidFill>
                <a:latin typeface="Capture it" pitchFamily="2" charset="0"/>
                <a:ea typeface="+mn-ea"/>
                <a:cs typeface="+mn-cs"/>
              </a:rPr>
              <a:t>Genocide as </a:t>
            </a:r>
          </a:p>
          <a:p>
            <a:pPr marL="342900" indent="-342900" algn="ctr" fontAlgn="auto">
              <a:spcBef>
                <a:spcPct val="20000"/>
              </a:spcBef>
              <a:spcAft>
                <a:spcPts val="0"/>
              </a:spcAft>
              <a:buFont typeface="Arial" pitchFamily="34" charset="0"/>
              <a:buNone/>
              <a:defRPr/>
            </a:pPr>
            <a:r>
              <a:rPr lang="en-AU" sz="5000" dirty="0">
                <a:solidFill>
                  <a:schemeClr val="bg1"/>
                </a:solidFill>
                <a:latin typeface="Capture it" pitchFamily="2" charset="0"/>
                <a:ea typeface="+mn-ea"/>
                <a:cs typeface="+mn-cs"/>
              </a:rPr>
              <a:t>Social Control</a:t>
            </a:r>
          </a:p>
        </p:txBody>
      </p:sp>
      <p:sp>
        <p:nvSpPr>
          <p:cNvPr id="65540" name="TextBox 5"/>
          <p:cNvSpPr txBox="1">
            <a:spLocks noChangeArrowheads="1"/>
          </p:cNvSpPr>
          <p:nvPr/>
        </p:nvSpPr>
        <p:spPr bwMode="auto">
          <a:xfrm>
            <a:off x="5724525" y="1557338"/>
            <a:ext cx="3311525" cy="522287"/>
          </a:xfrm>
          <a:prstGeom prst="rect">
            <a:avLst/>
          </a:prstGeom>
          <a:noFill/>
          <a:ln w="9525">
            <a:noFill/>
            <a:miter lim="800000"/>
            <a:headEnd/>
            <a:tailEnd/>
          </a:ln>
        </p:spPr>
        <p:txBody>
          <a:bodyPr>
            <a:prstTxWarp prst="textNoShape">
              <a:avLst/>
            </a:prstTxWarp>
            <a:spAutoFit/>
          </a:bodyPr>
          <a:lstStyle/>
          <a:p>
            <a:r>
              <a:rPr lang="en-AU" sz="2800">
                <a:solidFill>
                  <a:schemeClr val="bg1"/>
                </a:solidFill>
                <a:latin typeface="Calibri" pitchFamily="84" charset="0"/>
              </a:rPr>
              <a:t>- Bradley Campbell</a:t>
            </a:r>
          </a:p>
        </p:txBody>
      </p:sp>
    </p:spTree>
  </p:cSld>
  <p:clrMapOvr>
    <a:masterClrMapping/>
  </p:clrMapOvr>
  <p:transition advTm="14961"/>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Content Placeholder 2"/>
          <p:cNvSpPr>
            <a:spLocks noGrp="1"/>
          </p:cNvSpPr>
          <p:nvPr>
            <p:ph idx="1"/>
          </p:nvPr>
        </p:nvSpPr>
        <p:spPr>
          <a:xfrm>
            <a:off x="395288" y="2420938"/>
            <a:ext cx="8374062" cy="3949700"/>
          </a:xfrm>
        </p:spPr>
        <p:txBody>
          <a:bodyPr/>
          <a:lstStyle/>
          <a:p>
            <a:pPr algn="ctr">
              <a:buFont typeface="Arial" pitchFamily="84" charset="0"/>
              <a:buNone/>
            </a:pPr>
            <a:r>
              <a:rPr lang="en-AU" sz="2600">
                <a:solidFill>
                  <a:schemeClr val="bg1"/>
                </a:solidFill>
              </a:rPr>
              <a:t>The act of genocide creates ‘ecstatic communities’, that is, communities of people who experience an increased sense of belonging to their own group because they have transgressed together. </a:t>
            </a:r>
            <a:r>
              <a:rPr lang="en-AU" sz="1000">
                <a:solidFill>
                  <a:schemeClr val="bg1"/>
                </a:solidFill>
              </a:rPr>
              <a:t>[13] </a:t>
            </a:r>
          </a:p>
          <a:p>
            <a:pPr algn="ctr">
              <a:buFont typeface="Arial" pitchFamily="84" charset="0"/>
              <a:buNone/>
            </a:pPr>
            <a:endParaRPr lang="en-AU" sz="2600">
              <a:solidFill>
                <a:schemeClr val="bg1"/>
              </a:solidFill>
            </a:endParaRPr>
          </a:p>
          <a:p>
            <a:pPr algn="ctr">
              <a:buFont typeface="Arial" pitchFamily="84" charset="0"/>
              <a:buNone/>
            </a:pPr>
            <a:r>
              <a:rPr lang="en-AU" sz="2600">
                <a:solidFill>
                  <a:schemeClr val="bg1"/>
                </a:solidFill>
              </a:rPr>
              <a:t>Similarly, ‘ecstatic communities’ are formed through exclusion, typically in the form of racial, ethnic, or religious, hatred. This perpetuates the notion that, for the community to survive, the ‘other’ must be eliminated. </a:t>
            </a:r>
            <a:r>
              <a:rPr lang="en-AU" sz="1000">
                <a:solidFill>
                  <a:schemeClr val="bg1"/>
                </a:solidFill>
              </a:rPr>
              <a:t>[13] </a:t>
            </a:r>
          </a:p>
        </p:txBody>
      </p:sp>
      <p:sp>
        <p:nvSpPr>
          <p:cNvPr id="4" name="Content Placeholder 2"/>
          <p:cNvSpPr txBox="1">
            <a:spLocks/>
          </p:cNvSpPr>
          <p:nvPr/>
        </p:nvSpPr>
        <p:spPr>
          <a:xfrm>
            <a:off x="179388" y="188913"/>
            <a:ext cx="8713787" cy="1755775"/>
          </a:xfrm>
          <a:prstGeom prst="rect">
            <a:avLst/>
          </a:prstGeom>
        </p:spPr>
        <p:txBody>
          <a:bodyPr>
            <a:normAutofit lnSpcReduction="10000"/>
          </a:bodyPr>
          <a:lstStyle/>
          <a:p>
            <a:pPr marL="342900" indent="-342900" algn="ctr" fontAlgn="auto">
              <a:spcBef>
                <a:spcPct val="20000"/>
              </a:spcBef>
              <a:spcAft>
                <a:spcPts val="0"/>
              </a:spcAft>
              <a:buFont typeface="Arial" pitchFamily="34" charset="0"/>
              <a:buNone/>
              <a:defRPr/>
            </a:pPr>
            <a:r>
              <a:rPr lang="en-AU" sz="5000" dirty="0">
                <a:solidFill>
                  <a:schemeClr val="bg1"/>
                </a:solidFill>
                <a:latin typeface="Capture it" pitchFamily="2" charset="0"/>
                <a:ea typeface="+mn-ea"/>
                <a:cs typeface="+mn-cs"/>
              </a:rPr>
              <a:t>Genocide as </a:t>
            </a:r>
          </a:p>
          <a:p>
            <a:pPr marL="342900" indent="-342900" algn="ctr" fontAlgn="auto">
              <a:spcBef>
                <a:spcPct val="20000"/>
              </a:spcBef>
              <a:spcAft>
                <a:spcPts val="0"/>
              </a:spcAft>
              <a:buFont typeface="Arial" pitchFamily="34" charset="0"/>
              <a:buNone/>
              <a:defRPr/>
            </a:pPr>
            <a:r>
              <a:rPr lang="en-AU" sz="5000" dirty="0">
                <a:solidFill>
                  <a:schemeClr val="bg1"/>
                </a:solidFill>
                <a:latin typeface="Capture it" pitchFamily="2" charset="0"/>
                <a:ea typeface="+mn-ea"/>
                <a:cs typeface="+mn-cs"/>
              </a:rPr>
              <a:t>transgression</a:t>
            </a:r>
          </a:p>
        </p:txBody>
      </p:sp>
      <p:sp>
        <p:nvSpPr>
          <p:cNvPr id="67587" name="TextBox 4"/>
          <p:cNvSpPr txBox="1">
            <a:spLocks noChangeArrowheads="1"/>
          </p:cNvSpPr>
          <p:nvPr/>
        </p:nvSpPr>
        <p:spPr bwMode="auto">
          <a:xfrm>
            <a:off x="5724525" y="1557338"/>
            <a:ext cx="3311525" cy="522287"/>
          </a:xfrm>
          <a:prstGeom prst="rect">
            <a:avLst/>
          </a:prstGeom>
          <a:noFill/>
          <a:ln w="9525">
            <a:noFill/>
            <a:miter lim="800000"/>
            <a:headEnd/>
            <a:tailEnd/>
          </a:ln>
        </p:spPr>
        <p:txBody>
          <a:bodyPr>
            <a:prstTxWarp prst="textNoShape">
              <a:avLst/>
            </a:prstTxWarp>
            <a:spAutoFit/>
          </a:bodyPr>
          <a:lstStyle/>
          <a:p>
            <a:r>
              <a:rPr lang="en-AU" sz="2800">
                <a:solidFill>
                  <a:schemeClr val="bg1"/>
                </a:solidFill>
                <a:latin typeface="Calibri" pitchFamily="84" charset="0"/>
              </a:rPr>
              <a:t>- Dan Stone</a:t>
            </a:r>
          </a:p>
        </p:txBody>
      </p:sp>
    </p:spTree>
  </p:cSld>
  <p:clrMapOvr>
    <a:masterClrMapping/>
  </p:clrMapOvr>
  <p:transition advTm="18252"/>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Content Placeholder 2"/>
          <p:cNvSpPr>
            <a:spLocks noGrp="1"/>
          </p:cNvSpPr>
          <p:nvPr>
            <p:ph idx="1"/>
          </p:nvPr>
        </p:nvSpPr>
        <p:spPr>
          <a:xfrm>
            <a:off x="395288" y="2708275"/>
            <a:ext cx="8374062" cy="2520950"/>
          </a:xfrm>
        </p:spPr>
        <p:txBody>
          <a:bodyPr/>
          <a:lstStyle/>
          <a:p>
            <a:pPr algn="ctr">
              <a:buFont typeface="Arial" pitchFamily="84" charset="0"/>
              <a:buNone/>
            </a:pPr>
            <a:r>
              <a:rPr lang="en-AU" sz="2600">
                <a:solidFill>
                  <a:schemeClr val="bg1"/>
                </a:solidFill>
              </a:rPr>
              <a:t>Through genocide, individuals are given licence to indulge in the transgression of social norms and laws. The individual is ‘sustained and transformed by powers that are beyond him’ So much so, that many would be shocked by what they had done upon reflection. </a:t>
            </a:r>
            <a:r>
              <a:rPr lang="en-AU" sz="1000">
                <a:solidFill>
                  <a:schemeClr val="bg1"/>
                </a:solidFill>
              </a:rPr>
              <a:t>[13]</a:t>
            </a:r>
          </a:p>
        </p:txBody>
      </p:sp>
      <p:sp>
        <p:nvSpPr>
          <p:cNvPr id="4" name="Content Placeholder 2"/>
          <p:cNvSpPr txBox="1">
            <a:spLocks/>
          </p:cNvSpPr>
          <p:nvPr/>
        </p:nvSpPr>
        <p:spPr>
          <a:xfrm>
            <a:off x="179388" y="188913"/>
            <a:ext cx="8713787" cy="1755775"/>
          </a:xfrm>
          <a:prstGeom prst="rect">
            <a:avLst/>
          </a:prstGeom>
        </p:spPr>
        <p:txBody>
          <a:bodyPr>
            <a:normAutofit lnSpcReduction="10000"/>
          </a:bodyPr>
          <a:lstStyle/>
          <a:p>
            <a:pPr marL="342900" indent="-342900" algn="ctr" fontAlgn="auto">
              <a:spcBef>
                <a:spcPct val="20000"/>
              </a:spcBef>
              <a:spcAft>
                <a:spcPts val="0"/>
              </a:spcAft>
              <a:buFont typeface="Arial" pitchFamily="34" charset="0"/>
              <a:buNone/>
              <a:defRPr/>
            </a:pPr>
            <a:r>
              <a:rPr lang="en-AU" sz="5000" dirty="0">
                <a:solidFill>
                  <a:schemeClr val="bg1"/>
                </a:solidFill>
                <a:latin typeface="Capture it" pitchFamily="2" charset="0"/>
                <a:ea typeface="+mn-ea"/>
                <a:cs typeface="+mn-cs"/>
              </a:rPr>
              <a:t>Genocide as </a:t>
            </a:r>
          </a:p>
          <a:p>
            <a:pPr marL="342900" indent="-342900" algn="ctr" fontAlgn="auto">
              <a:spcBef>
                <a:spcPct val="20000"/>
              </a:spcBef>
              <a:spcAft>
                <a:spcPts val="0"/>
              </a:spcAft>
              <a:buFont typeface="Arial" pitchFamily="34" charset="0"/>
              <a:buNone/>
              <a:defRPr/>
            </a:pPr>
            <a:r>
              <a:rPr lang="en-AU" sz="5000" dirty="0">
                <a:solidFill>
                  <a:schemeClr val="bg1"/>
                </a:solidFill>
                <a:latin typeface="Capture it" pitchFamily="2" charset="0"/>
                <a:ea typeface="+mn-ea"/>
                <a:cs typeface="+mn-cs"/>
              </a:rPr>
              <a:t>transgression</a:t>
            </a:r>
          </a:p>
        </p:txBody>
      </p:sp>
      <p:sp>
        <p:nvSpPr>
          <p:cNvPr id="69635" name="TextBox 4"/>
          <p:cNvSpPr txBox="1">
            <a:spLocks noChangeArrowheads="1"/>
          </p:cNvSpPr>
          <p:nvPr/>
        </p:nvSpPr>
        <p:spPr bwMode="auto">
          <a:xfrm>
            <a:off x="5724525" y="1557338"/>
            <a:ext cx="3311525" cy="522287"/>
          </a:xfrm>
          <a:prstGeom prst="rect">
            <a:avLst/>
          </a:prstGeom>
          <a:noFill/>
          <a:ln w="9525">
            <a:noFill/>
            <a:miter lim="800000"/>
            <a:headEnd/>
            <a:tailEnd/>
          </a:ln>
        </p:spPr>
        <p:txBody>
          <a:bodyPr>
            <a:prstTxWarp prst="textNoShape">
              <a:avLst/>
            </a:prstTxWarp>
            <a:spAutoFit/>
          </a:bodyPr>
          <a:lstStyle/>
          <a:p>
            <a:r>
              <a:rPr lang="en-AU" sz="2800">
                <a:solidFill>
                  <a:schemeClr val="bg1"/>
                </a:solidFill>
                <a:latin typeface="Calibri" pitchFamily="84" charset="0"/>
              </a:rPr>
              <a:t>- Dan Stone</a:t>
            </a:r>
          </a:p>
        </p:txBody>
      </p:sp>
    </p:spTree>
  </p:cSld>
  <p:clrMapOvr>
    <a:masterClrMapping/>
  </p:clrMapOvr>
  <p:transition advTm="9812"/>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274638"/>
            <a:ext cx="8229600" cy="5962650"/>
          </a:xfrm>
        </p:spPr>
        <p:txBody>
          <a:bodyPr/>
          <a:lstStyle/>
          <a:p>
            <a:r>
              <a:rPr lang="en-AU" sz="20000" smtClean="0">
                <a:solidFill>
                  <a:schemeClr val="bg1"/>
                </a:solidFill>
                <a:latin typeface="Capture it" charset="0"/>
              </a:rPr>
              <a:t>The Media</a:t>
            </a:r>
          </a:p>
        </p:txBody>
      </p:sp>
    </p:spTree>
  </p:cSld>
  <p:clrMapOvr>
    <a:masterClrMapping/>
  </p:clrMapOvr>
  <p:transition advTm="6038"/>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endParaRPr lang="en-AU"/>
          </a:p>
        </p:txBody>
      </p:sp>
      <p:sp>
        <p:nvSpPr>
          <p:cNvPr id="72706" name="Content Placeholder 2"/>
          <p:cNvSpPr>
            <a:spLocks noGrp="1"/>
          </p:cNvSpPr>
          <p:nvPr>
            <p:ph idx="1"/>
          </p:nvPr>
        </p:nvSpPr>
        <p:spPr/>
        <p:txBody>
          <a:bodyPr/>
          <a:lstStyle/>
          <a:p>
            <a:endParaRPr lang="en-AU"/>
          </a:p>
        </p:txBody>
      </p:sp>
      <p:pic>
        <p:nvPicPr>
          <p:cNvPr id="72707" name="Picture 2" descr="http://www.afronline.org/wp-content/uploads/2012/03/radio.jpg"/>
          <p:cNvPicPr>
            <a:picLocks noChangeAspect="1" noChangeArrowheads="1"/>
          </p:cNvPicPr>
          <p:nvPr/>
        </p:nvPicPr>
        <p:blipFill>
          <a:blip r:embed="rId3"/>
          <a:srcRect/>
          <a:stretch>
            <a:fillRect/>
          </a:stretch>
        </p:blipFill>
        <p:spPr bwMode="auto">
          <a:xfrm>
            <a:off x="179388" y="908050"/>
            <a:ext cx="8716962" cy="4981575"/>
          </a:xfrm>
          <a:prstGeom prst="rect">
            <a:avLst/>
          </a:prstGeom>
          <a:noFill/>
          <a:ln w="9525">
            <a:noFill/>
            <a:miter lim="800000"/>
            <a:headEnd/>
            <a:tailEnd/>
          </a:ln>
        </p:spPr>
      </p:pic>
    </p:spTree>
  </p:cSld>
  <p:clrMapOvr>
    <a:masterClrMapping/>
  </p:clrMapOvr>
  <p:transition advTm="4306"/>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AU" sz="8000" smtClean="0">
                <a:solidFill>
                  <a:schemeClr val="bg1"/>
                </a:solidFill>
                <a:latin typeface="Capture it" charset="0"/>
              </a:rPr>
              <a:t>Radio</a:t>
            </a:r>
          </a:p>
        </p:txBody>
      </p:sp>
      <p:sp>
        <p:nvSpPr>
          <p:cNvPr id="3" name="Content Placeholder 2"/>
          <p:cNvSpPr>
            <a:spLocks noGrp="1"/>
          </p:cNvSpPr>
          <p:nvPr>
            <p:ph idx="1"/>
          </p:nvPr>
        </p:nvSpPr>
        <p:spPr>
          <a:xfrm>
            <a:off x="457200" y="1557338"/>
            <a:ext cx="8229600" cy="5111750"/>
          </a:xfrm>
        </p:spPr>
        <p:txBody>
          <a:bodyPr rtlCol="0">
            <a:normAutofit fontScale="92500" lnSpcReduction="20000"/>
          </a:bodyPr>
          <a:lstStyle/>
          <a:p>
            <a:pPr algn="ctr" fontAlgn="auto">
              <a:spcAft>
                <a:spcPts val="0"/>
              </a:spcAft>
              <a:buFont typeface="Arial" pitchFamily="34" charset="0"/>
              <a:buNone/>
              <a:defRPr/>
            </a:pPr>
            <a:r>
              <a:rPr lang="en-AU" sz="2800" dirty="0" smtClean="0">
                <a:solidFill>
                  <a:schemeClr val="bg1"/>
                </a:solidFill>
                <a:ea typeface="+mn-ea"/>
                <a:cs typeface="+mn-cs"/>
              </a:rPr>
              <a:t>News media played a crucial role in the genocide. </a:t>
            </a:r>
            <a:r>
              <a:rPr lang="en-AU" sz="1100" dirty="0" smtClean="0">
                <a:solidFill>
                  <a:schemeClr val="bg1"/>
                </a:solidFill>
                <a:ea typeface="+mn-ea"/>
                <a:cs typeface="+mn-cs"/>
              </a:rPr>
              <a:t>[14]</a:t>
            </a:r>
          </a:p>
          <a:p>
            <a:pPr algn="ctr" fontAlgn="auto">
              <a:spcAft>
                <a:spcPts val="0"/>
              </a:spcAft>
              <a:buFont typeface="Arial" pitchFamily="34" charset="0"/>
              <a:buNone/>
              <a:defRPr/>
            </a:pPr>
            <a:endParaRPr lang="en-AU" sz="1700" dirty="0" smtClean="0">
              <a:solidFill>
                <a:schemeClr val="bg1"/>
              </a:solidFill>
              <a:ea typeface="+mn-ea"/>
              <a:cs typeface="+mn-cs"/>
            </a:endParaRPr>
          </a:p>
          <a:p>
            <a:pPr algn="ctr" fontAlgn="auto">
              <a:spcAft>
                <a:spcPts val="0"/>
              </a:spcAft>
              <a:buFont typeface="Arial" pitchFamily="34" charset="0"/>
              <a:buNone/>
              <a:defRPr/>
            </a:pPr>
            <a:r>
              <a:rPr lang="en-AU" sz="2400" dirty="0" smtClean="0">
                <a:solidFill>
                  <a:schemeClr val="bg1"/>
                </a:solidFill>
                <a:ea typeface="+mn-ea"/>
                <a:cs typeface="+mn-cs"/>
              </a:rPr>
              <a:t>Most Rwandans could not read or write, so radio was the main way which the government could deliver messages to the public. The radio also disseminated propaganda for the president’s party. </a:t>
            </a:r>
            <a:r>
              <a:rPr lang="en-AU" sz="1100" dirty="0" smtClean="0">
                <a:solidFill>
                  <a:schemeClr val="bg1"/>
                </a:solidFill>
                <a:ea typeface="+mn-ea"/>
                <a:cs typeface="+mn-cs"/>
              </a:rPr>
              <a:t>[12] </a:t>
            </a:r>
            <a:r>
              <a:rPr lang="en-AU" sz="2400" dirty="0" smtClean="0">
                <a:solidFill>
                  <a:schemeClr val="bg1"/>
                </a:solidFill>
                <a:ea typeface="+mn-ea"/>
                <a:cs typeface="+mn-cs"/>
              </a:rPr>
              <a:t> </a:t>
            </a:r>
          </a:p>
          <a:p>
            <a:pPr algn="ctr" fontAlgn="auto">
              <a:spcAft>
                <a:spcPts val="0"/>
              </a:spcAft>
              <a:buFont typeface="Arial" pitchFamily="34" charset="0"/>
              <a:buNone/>
              <a:defRPr/>
            </a:pPr>
            <a:endParaRPr lang="en-AU" sz="2400" dirty="0" smtClean="0">
              <a:solidFill>
                <a:schemeClr val="bg1"/>
              </a:solidFill>
              <a:ea typeface="+mn-ea"/>
              <a:cs typeface="+mn-cs"/>
            </a:endParaRPr>
          </a:p>
          <a:p>
            <a:pPr algn="ctr" fontAlgn="auto">
              <a:spcAft>
                <a:spcPts val="0"/>
              </a:spcAft>
              <a:buFont typeface="Arial" pitchFamily="34" charset="0"/>
              <a:buNone/>
              <a:defRPr/>
            </a:pPr>
            <a:endParaRPr lang="en-AU" sz="2400" dirty="0" smtClean="0">
              <a:solidFill>
                <a:schemeClr val="bg1"/>
              </a:solidFill>
              <a:ea typeface="+mn-ea"/>
              <a:cs typeface="+mn-cs"/>
            </a:endParaRPr>
          </a:p>
          <a:p>
            <a:pPr algn="ctr" fontAlgn="auto">
              <a:spcAft>
                <a:spcPts val="0"/>
              </a:spcAft>
              <a:buFont typeface="Arial" pitchFamily="34" charset="0"/>
              <a:buNone/>
              <a:defRPr/>
            </a:pPr>
            <a:endParaRPr lang="en-AU" sz="2400" dirty="0" smtClean="0">
              <a:solidFill>
                <a:schemeClr val="bg1"/>
              </a:solidFill>
              <a:ea typeface="+mn-ea"/>
              <a:cs typeface="+mn-cs"/>
            </a:endParaRPr>
          </a:p>
          <a:p>
            <a:pPr algn="ctr" fontAlgn="auto">
              <a:spcAft>
                <a:spcPts val="0"/>
              </a:spcAft>
              <a:buFont typeface="Arial" pitchFamily="34" charset="0"/>
              <a:buNone/>
              <a:defRPr/>
            </a:pPr>
            <a:endParaRPr lang="en-AU" sz="2400" dirty="0" smtClean="0">
              <a:solidFill>
                <a:schemeClr val="bg1"/>
              </a:solidFill>
              <a:ea typeface="+mn-ea"/>
              <a:cs typeface="+mn-cs"/>
            </a:endParaRPr>
          </a:p>
          <a:p>
            <a:pPr algn="ctr" fontAlgn="auto">
              <a:spcAft>
                <a:spcPts val="0"/>
              </a:spcAft>
              <a:buFont typeface="Arial" pitchFamily="34" charset="0"/>
              <a:buNone/>
              <a:defRPr/>
            </a:pPr>
            <a:endParaRPr lang="en-AU" sz="2400" dirty="0">
              <a:solidFill>
                <a:schemeClr val="bg1"/>
              </a:solidFill>
              <a:ea typeface="+mn-ea"/>
              <a:cs typeface="+mn-cs"/>
            </a:endParaRPr>
          </a:p>
          <a:p>
            <a:pPr algn="ctr" fontAlgn="auto">
              <a:spcAft>
                <a:spcPts val="0"/>
              </a:spcAft>
              <a:buFont typeface="Arial" pitchFamily="34" charset="0"/>
              <a:buNone/>
              <a:defRPr/>
            </a:pPr>
            <a:endParaRPr lang="en-AU" sz="2400" dirty="0" smtClean="0">
              <a:solidFill>
                <a:schemeClr val="bg1"/>
              </a:solidFill>
              <a:ea typeface="+mn-ea"/>
              <a:cs typeface="+mn-cs"/>
            </a:endParaRPr>
          </a:p>
          <a:p>
            <a:pPr algn="ctr" fontAlgn="auto">
              <a:spcAft>
                <a:spcPts val="0"/>
              </a:spcAft>
              <a:buFont typeface="Arial" pitchFamily="34" charset="0"/>
              <a:buNone/>
              <a:defRPr/>
            </a:pPr>
            <a:r>
              <a:rPr lang="en-AU" sz="2400" dirty="0" smtClean="0">
                <a:solidFill>
                  <a:schemeClr val="bg1"/>
                </a:solidFill>
                <a:ea typeface="+mn-ea"/>
                <a:cs typeface="+mn-cs"/>
              </a:rPr>
              <a:t>In March 1992, Radio Rwanda directly promoted the killing of Tutsi. A warning that Hutu would be attacked by Tutsi was broadcast, it was used to convince Hutu that they should protect themselves by attacking first</a:t>
            </a:r>
            <a:r>
              <a:rPr lang="en-AU" sz="1100" dirty="0" smtClean="0">
                <a:solidFill>
                  <a:schemeClr val="bg1"/>
                </a:solidFill>
                <a:ea typeface="+mn-ea"/>
                <a:cs typeface="+mn-cs"/>
              </a:rPr>
              <a:t>[12]</a:t>
            </a:r>
            <a:r>
              <a:rPr lang="en-AU" sz="2400" dirty="0" smtClean="0">
                <a:solidFill>
                  <a:schemeClr val="bg1"/>
                </a:solidFill>
                <a:ea typeface="+mn-ea"/>
                <a:cs typeface="+mn-cs"/>
              </a:rPr>
              <a:t>.As a result, local Hutu civilians and sympathetic militia attacked and killed hundreds of Tutsi.</a:t>
            </a:r>
            <a:r>
              <a:rPr lang="en-AU" sz="1100" dirty="0" smtClean="0">
                <a:solidFill>
                  <a:schemeClr val="bg1"/>
                </a:solidFill>
                <a:ea typeface="+mn-ea"/>
                <a:cs typeface="+mn-cs"/>
              </a:rPr>
              <a:t> [15] </a:t>
            </a:r>
            <a:endParaRPr lang="en-AU" sz="1100" dirty="0">
              <a:solidFill>
                <a:schemeClr val="bg1"/>
              </a:solidFill>
              <a:ea typeface="+mn-ea"/>
              <a:cs typeface="+mn-cs"/>
            </a:endParaRPr>
          </a:p>
        </p:txBody>
      </p:sp>
      <p:pic>
        <p:nvPicPr>
          <p:cNvPr id="74755" name="Picture 2" descr="http://arts1091.unsw.wikispaces.net/file/view/Radio-Rwanda-sm.jpg/358904512/Radio-Rwanda-sm.jpg"/>
          <p:cNvPicPr>
            <a:picLocks noChangeAspect="1" noChangeArrowheads="1"/>
          </p:cNvPicPr>
          <p:nvPr/>
        </p:nvPicPr>
        <p:blipFill>
          <a:blip r:embed="rId3"/>
          <a:srcRect/>
          <a:stretch>
            <a:fillRect/>
          </a:stretch>
        </p:blipFill>
        <p:spPr bwMode="auto">
          <a:xfrm>
            <a:off x="3203575" y="3068638"/>
            <a:ext cx="2559050" cy="1927225"/>
          </a:xfrm>
          <a:prstGeom prst="rect">
            <a:avLst/>
          </a:prstGeom>
          <a:noFill/>
          <a:ln w="9525">
            <a:noFill/>
            <a:miter lim="800000"/>
            <a:headEnd/>
            <a:tailEnd/>
          </a:ln>
        </p:spPr>
      </p:pic>
    </p:spTree>
  </p:cSld>
  <p:clrMapOvr>
    <a:masterClrMapping/>
  </p:clrMapOvr>
  <p:transition advTm="26505"/>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endParaRPr lang="en-AU"/>
          </a:p>
        </p:txBody>
      </p:sp>
      <p:sp>
        <p:nvSpPr>
          <p:cNvPr id="76802" name="Content Placeholder 2"/>
          <p:cNvSpPr>
            <a:spLocks noGrp="1"/>
          </p:cNvSpPr>
          <p:nvPr>
            <p:ph idx="1"/>
          </p:nvPr>
        </p:nvSpPr>
        <p:spPr>
          <a:xfrm>
            <a:off x="323850" y="1916113"/>
            <a:ext cx="8445500" cy="2233612"/>
          </a:xfrm>
        </p:spPr>
        <p:txBody>
          <a:bodyPr/>
          <a:lstStyle/>
          <a:p>
            <a:pPr algn="ctr">
              <a:buFont typeface="Arial" pitchFamily="84" charset="0"/>
              <a:buNone/>
            </a:pPr>
            <a:r>
              <a:rPr lang="en-AU" sz="2400" smtClean="0">
                <a:solidFill>
                  <a:schemeClr val="bg1"/>
                </a:solidFill>
              </a:rPr>
              <a:t>... After Radio Rwanda shut down.</a:t>
            </a:r>
          </a:p>
          <a:p>
            <a:pPr algn="ctr">
              <a:buFont typeface="Arial" pitchFamily="84" charset="0"/>
              <a:buNone/>
            </a:pPr>
            <a:endParaRPr lang="en-AU" sz="2400" smtClean="0">
              <a:solidFill>
                <a:schemeClr val="bg1"/>
              </a:solidFill>
            </a:endParaRPr>
          </a:p>
          <a:p>
            <a:pPr algn="ctr">
              <a:buFont typeface="Arial" pitchFamily="84" charset="0"/>
              <a:buNone/>
            </a:pPr>
            <a:r>
              <a:rPr lang="en-AU" sz="2400" smtClean="0">
                <a:solidFill>
                  <a:schemeClr val="bg1"/>
                </a:solidFill>
              </a:rPr>
              <a:t>Radio Television Libre des Milles Collines (RTLM) was a Rwandan radio station which, according to United Nations (UN) General, Romeo Daillaire, incited its listeners to kill. </a:t>
            </a:r>
            <a:r>
              <a:rPr lang="en-AU" sz="1000" smtClean="0">
                <a:solidFill>
                  <a:schemeClr val="bg1"/>
                </a:solidFill>
              </a:rPr>
              <a:t>[14]</a:t>
            </a:r>
          </a:p>
        </p:txBody>
      </p:sp>
      <p:sp>
        <p:nvSpPr>
          <p:cNvPr id="4" name="Title 1"/>
          <p:cNvSpPr txBox="1">
            <a:spLocks/>
          </p:cNvSpPr>
          <p:nvPr/>
        </p:nvSpPr>
        <p:spPr>
          <a:xfrm>
            <a:off x="468313" y="260350"/>
            <a:ext cx="8229600" cy="1143000"/>
          </a:xfrm>
          <a:prstGeom prst="rect">
            <a:avLst/>
          </a:prstGeom>
        </p:spPr>
        <p:txBody>
          <a:bodyPr anchor="ctr"/>
          <a:lstStyle/>
          <a:p>
            <a:pPr algn="ctr" fontAlgn="auto">
              <a:spcAft>
                <a:spcPts val="0"/>
              </a:spcAft>
              <a:defRPr/>
            </a:pPr>
            <a:r>
              <a:rPr lang="en-AU" sz="8000" dirty="0">
                <a:solidFill>
                  <a:schemeClr val="bg1"/>
                </a:solidFill>
                <a:latin typeface="Capture it" pitchFamily="2" charset="0"/>
                <a:ea typeface="+mj-ea"/>
                <a:cs typeface="+mj-cs"/>
              </a:rPr>
              <a:t>Radio</a:t>
            </a:r>
          </a:p>
        </p:txBody>
      </p:sp>
      <p:sp>
        <p:nvSpPr>
          <p:cNvPr id="76804" name="Rectangle 5"/>
          <p:cNvSpPr>
            <a:spLocks noChangeArrowheads="1"/>
          </p:cNvSpPr>
          <p:nvPr/>
        </p:nvSpPr>
        <p:spPr bwMode="auto">
          <a:xfrm>
            <a:off x="395288" y="4437063"/>
            <a:ext cx="8208962" cy="1570037"/>
          </a:xfrm>
          <a:prstGeom prst="rect">
            <a:avLst/>
          </a:prstGeom>
          <a:noFill/>
          <a:ln w="9525">
            <a:noFill/>
            <a:miter lim="800000"/>
            <a:headEnd/>
            <a:tailEnd/>
          </a:ln>
        </p:spPr>
        <p:txBody>
          <a:bodyPr>
            <a:prstTxWarp prst="textNoShape">
              <a:avLst/>
            </a:prstTxWarp>
            <a:spAutoFit/>
          </a:bodyPr>
          <a:lstStyle/>
          <a:p>
            <a:pPr algn="ctr"/>
            <a:r>
              <a:rPr lang="en-AU" sz="2400">
                <a:solidFill>
                  <a:schemeClr val="bg1"/>
                </a:solidFill>
                <a:latin typeface="Calibri" pitchFamily="84" charset="0"/>
              </a:rPr>
              <a:t>After president Habyarimana’s assassination, RTLM called for all Hutu to ‘rise up as a single man’ to defend their country in a war that ‘would exterminate the Tutsi from the globe... make them disappear once and for all’. </a:t>
            </a:r>
            <a:r>
              <a:rPr lang="en-AU" sz="1000">
                <a:solidFill>
                  <a:schemeClr val="bg1"/>
                </a:solidFill>
                <a:latin typeface="Calibri" pitchFamily="84" charset="0"/>
              </a:rPr>
              <a:t>[16]</a:t>
            </a:r>
          </a:p>
        </p:txBody>
      </p:sp>
    </p:spTree>
  </p:cSld>
  <p:clrMapOvr>
    <a:masterClrMapping/>
  </p:clrMapOvr>
  <p:transition advTm="13182"/>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endParaRPr lang="en-AU"/>
          </a:p>
        </p:txBody>
      </p:sp>
      <p:sp>
        <p:nvSpPr>
          <p:cNvPr id="78850" name="Content Placeholder 2"/>
          <p:cNvSpPr>
            <a:spLocks noGrp="1"/>
          </p:cNvSpPr>
          <p:nvPr>
            <p:ph idx="1"/>
          </p:nvPr>
        </p:nvSpPr>
        <p:spPr>
          <a:xfrm>
            <a:off x="250825" y="1916113"/>
            <a:ext cx="8435975" cy="4525962"/>
          </a:xfrm>
        </p:spPr>
        <p:txBody>
          <a:bodyPr/>
          <a:lstStyle/>
          <a:p>
            <a:pPr algn="ctr">
              <a:buFont typeface="Arial" pitchFamily="84" charset="0"/>
              <a:buNone/>
            </a:pPr>
            <a:endParaRPr lang="en-AU" sz="2400" smtClean="0">
              <a:solidFill>
                <a:schemeClr val="bg1"/>
              </a:solidFill>
            </a:endParaRPr>
          </a:p>
          <a:p>
            <a:pPr algn="ctr">
              <a:buFont typeface="Arial" pitchFamily="84" charset="0"/>
              <a:buNone/>
            </a:pPr>
            <a:r>
              <a:rPr lang="en-AU" sz="2200" i="1" smtClean="0">
                <a:solidFill>
                  <a:schemeClr val="bg1"/>
                </a:solidFill>
              </a:rPr>
              <a:t>“All day long RTLM had been reporting the murders of his moderate allies and their families.</a:t>
            </a:r>
            <a:r>
              <a:rPr lang="en-AU" sz="2200" smtClean="0">
                <a:solidFill>
                  <a:schemeClr val="bg1"/>
                </a:solidFill>
              </a:rPr>
              <a:t> </a:t>
            </a:r>
            <a:r>
              <a:rPr lang="en-AU" sz="2200" i="1" smtClean="0">
                <a:solidFill>
                  <a:schemeClr val="bg1"/>
                </a:solidFill>
              </a:rPr>
              <a:t>The station encouraged its listeners to kill Tutsis and called for the death of all moderate</a:t>
            </a:r>
            <a:r>
              <a:rPr lang="en-AU" sz="2200" smtClean="0">
                <a:solidFill>
                  <a:schemeClr val="bg1"/>
                </a:solidFill>
              </a:rPr>
              <a:t> </a:t>
            </a:r>
            <a:r>
              <a:rPr lang="en-AU" sz="2200" i="1" smtClean="0">
                <a:solidFill>
                  <a:schemeClr val="bg1"/>
                </a:solidFill>
              </a:rPr>
              <a:t>Hutus, calling them traitors. The statements were accompanied by taped music from popular</a:t>
            </a:r>
            <a:r>
              <a:rPr lang="en-AU" sz="2200" smtClean="0">
                <a:solidFill>
                  <a:schemeClr val="bg1"/>
                </a:solidFill>
              </a:rPr>
              <a:t> </a:t>
            </a:r>
            <a:r>
              <a:rPr lang="en-AU" sz="2200" i="1" smtClean="0">
                <a:solidFill>
                  <a:schemeClr val="bg1"/>
                </a:solidFill>
              </a:rPr>
              <a:t>singers, violence-provoking songs with lyrics such as ‘I hate Hutus, I hate Hutus, I hate Hutus</a:t>
            </a:r>
            <a:r>
              <a:rPr lang="en-AU" sz="2200" smtClean="0">
                <a:solidFill>
                  <a:schemeClr val="bg1"/>
                </a:solidFill>
              </a:rPr>
              <a:t> </a:t>
            </a:r>
            <a:r>
              <a:rPr lang="en-AU" sz="2200" i="1" smtClean="0">
                <a:solidFill>
                  <a:schemeClr val="bg1"/>
                </a:solidFill>
              </a:rPr>
              <a:t>who think that Tutsis are not snakes” </a:t>
            </a:r>
            <a:r>
              <a:rPr lang="en-AU" sz="1000" smtClean="0">
                <a:solidFill>
                  <a:schemeClr val="bg1"/>
                </a:solidFill>
              </a:rPr>
              <a:t>[14]</a:t>
            </a:r>
          </a:p>
          <a:p>
            <a:endParaRPr lang="en-AU" sz="2400" smtClean="0"/>
          </a:p>
        </p:txBody>
      </p:sp>
      <p:sp>
        <p:nvSpPr>
          <p:cNvPr id="78851" name="TextBox 3"/>
          <p:cNvSpPr txBox="1">
            <a:spLocks noChangeArrowheads="1"/>
          </p:cNvSpPr>
          <p:nvPr/>
        </p:nvSpPr>
        <p:spPr bwMode="auto">
          <a:xfrm>
            <a:off x="4140200" y="4724400"/>
            <a:ext cx="4679950" cy="647700"/>
          </a:xfrm>
          <a:prstGeom prst="rect">
            <a:avLst/>
          </a:prstGeom>
          <a:noFill/>
          <a:ln w="9525">
            <a:noFill/>
            <a:miter lim="800000"/>
            <a:headEnd/>
            <a:tailEnd/>
          </a:ln>
        </p:spPr>
        <p:txBody>
          <a:bodyPr>
            <a:prstTxWarp prst="textNoShape">
              <a:avLst/>
            </a:prstTxWarp>
            <a:spAutoFit/>
          </a:bodyPr>
          <a:lstStyle/>
          <a:p>
            <a:r>
              <a:rPr lang="en-AU">
                <a:solidFill>
                  <a:schemeClr val="bg1"/>
                </a:solidFill>
                <a:latin typeface="Calibri" pitchFamily="84" charset="0"/>
              </a:rPr>
              <a:t>- General Romeo Daillare, commander of the Rwandan peacekeeping mission</a:t>
            </a:r>
          </a:p>
        </p:txBody>
      </p:sp>
      <p:sp>
        <p:nvSpPr>
          <p:cNvPr id="5" name="Title 1"/>
          <p:cNvSpPr txBox="1">
            <a:spLocks/>
          </p:cNvSpPr>
          <p:nvPr/>
        </p:nvSpPr>
        <p:spPr>
          <a:xfrm>
            <a:off x="468313" y="260350"/>
            <a:ext cx="8229600" cy="1143000"/>
          </a:xfrm>
          <a:prstGeom prst="rect">
            <a:avLst/>
          </a:prstGeom>
        </p:spPr>
        <p:txBody>
          <a:bodyPr anchor="ctr"/>
          <a:lstStyle/>
          <a:p>
            <a:pPr algn="ctr" fontAlgn="auto">
              <a:spcAft>
                <a:spcPts val="0"/>
              </a:spcAft>
              <a:defRPr/>
            </a:pPr>
            <a:r>
              <a:rPr lang="en-AU" sz="8000" dirty="0">
                <a:solidFill>
                  <a:schemeClr val="bg1"/>
                </a:solidFill>
                <a:latin typeface="Capture it" pitchFamily="2" charset="0"/>
                <a:ea typeface="+mj-ea"/>
                <a:cs typeface="+mj-cs"/>
              </a:rPr>
              <a:t>Radio</a:t>
            </a:r>
          </a:p>
        </p:txBody>
      </p:sp>
    </p:spTree>
  </p:cSld>
  <p:clrMapOvr>
    <a:masterClrMapping/>
  </p:clrMapOvr>
  <p:transition advTm="14695"/>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endParaRPr lang="en-AU"/>
          </a:p>
        </p:txBody>
      </p:sp>
      <p:sp>
        <p:nvSpPr>
          <p:cNvPr id="80898" name="Content Placeholder 2"/>
          <p:cNvSpPr>
            <a:spLocks noGrp="1"/>
          </p:cNvSpPr>
          <p:nvPr>
            <p:ph idx="1"/>
          </p:nvPr>
        </p:nvSpPr>
        <p:spPr/>
        <p:txBody>
          <a:bodyPr/>
          <a:lstStyle/>
          <a:p>
            <a:endParaRPr lang="en-AU"/>
          </a:p>
        </p:txBody>
      </p:sp>
      <p:pic>
        <p:nvPicPr>
          <p:cNvPr id="80899" name="Picture 2" descr="http://nanojv.files.wordpress.com/2012/07/les-tombes-ne-sont-pas-encore-pleines-rtlm-radio-terroriste-radio-television-libre-des-milles-collines.jpg"/>
          <p:cNvPicPr>
            <a:picLocks noChangeAspect="1" noChangeArrowheads="1"/>
          </p:cNvPicPr>
          <p:nvPr/>
        </p:nvPicPr>
        <p:blipFill>
          <a:blip r:embed="rId3"/>
          <a:srcRect/>
          <a:stretch>
            <a:fillRect/>
          </a:stretch>
        </p:blipFill>
        <p:spPr bwMode="auto">
          <a:xfrm>
            <a:off x="755650" y="188913"/>
            <a:ext cx="7305675" cy="6429375"/>
          </a:xfrm>
          <a:prstGeom prst="rect">
            <a:avLst/>
          </a:prstGeom>
          <a:noFill/>
          <a:ln w="9525">
            <a:noFill/>
            <a:miter lim="800000"/>
            <a:headEnd/>
            <a:tailEnd/>
          </a:ln>
        </p:spPr>
      </p:pic>
    </p:spTree>
  </p:cSld>
  <p:clrMapOvr>
    <a:masterClrMapping/>
  </p:clrMapOvr>
  <p:transition advTm="6099"/>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AU" sz="8000" smtClean="0">
                <a:solidFill>
                  <a:schemeClr val="bg1"/>
                </a:solidFill>
                <a:latin typeface="Capture it" charset="0"/>
              </a:rPr>
              <a:t>PRINT</a:t>
            </a:r>
          </a:p>
        </p:txBody>
      </p:sp>
      <p:sp>
        <p:nvSpPr>
          <p:cNvPr id="3" name="Content Placeholder 2"/>
          <p:cNvSpPr>
            <a:spLocks noGrp="1"/>
          </p:cNvSpPr>
          <p:nvPr>
            <p:ph idx="1"/>
          </p:nvPr>
        </p:nvSpPr>
        <p:spPr>
          <a:xfrm>
            <a:off x="395288" y="2924175"/>
            <a:ext cx="8229600" cy="3546475"/>
          </a:xfrm>
        </p:spPr>
        <p:txBody>
          <a:bodyPr rtlCol="0">
            <a:normAutofit lnSpcReduction="10000"/>
          </a:bodyPr>
          <a:lstStyle/>
          <a:p>
            <a:pPr algn="ctr" fontAlgn="auto">
              <a:spcAft>
                <a:spcPts val="0"/>
              </a:spcAft>
              <a:buFont typeface="Arial" pitchFamily="34" charset="0"/>
              <a:buNone/>
              <a:defRPr/>
            </a:pPr>
            <a:r>
              <a:rPr lang="en-AU" sz="2200" dirty="0">
                <a:solidFill>
                  <a:schemeClr val="bg1"/>
                </a:solidFill>
                <a:ea typeface="+mn-ea"/>
                <a:cs typeface="+mn-cs"/>
              </a:rPr>
              <a:t>Out of the 42 newspapers founded in 1991, 11 were linked to the Hutu regime and aggression </a:t>
            </a:r>
            <a:r>
              <a:rPr lang="en-AU" sz="2200" dirty="0" smtClean="0">
                <a:solidFill>
                  <a:schemeClr val="bg1"/>
                </a:solidFill>
                <a:ea typeface="+mn-ea"/>
                <a:cs typeface="+mn-cs"/>
              </a:rPr>
              <a:t>towards Tutsi. </a:t>
            </a:r>
            <a:r>
              <a:rPr lang="en-AU" sz="1000" dirty="0" smtClean="0">
                <a:solidFill>
                  <a:schemeClr val="bg1"/>
                </a:solidFill>
                <a:ea typeface="+mn-ea"/>
                <a:cs typeface="+mn-cs"/>
              </a:rPr>
              <a:t>[14]</a:t>
            </a:r>
          </a:p>
          <a:p>
            <a:pPr algn="ctr" fontAlgn="auto">
              <a:spcAft>
                <a:spcPts val="0"/>
              </a:spcAft>
              <a:buFont typeface="Arial" pitchFamily="34" charset="0"/>
              <a:buNone/>
              <a:defRPr/>
            </a:pPr>
            <a:endParaRPr lang="en-AU" sz="1400" dirty="0">
              <a:solidFill>
                <a:schemeClr val="bg1"/>
              </a:solidFill>
              <a:ea typeface="+mn-ea"/>
              <a:cs typeface="+mn-cs"/>
            </a:endParaRPr>
          </a:p>
          <a:p>
            <a:pPr algn="ctr" fontAlgn="auto">
              <a:spcAft>
                <a:spcPts val="0"/>
              </a:spcAft>
              <a:buFont typeface="Arial" pitchFamily="34" charset="0"/>
              <a:buNone/>
              <a:defRPr/>
            </a:pPr>
            <a:r>
              <a:rPr lang="en-AU" sz="2200" dirty="0">
                <a:solidFill>
                  <a:schemeClr val="bg1"/>
                </a:solidFill>
                <a:ea typeface="+mn-ea"/>
                <a:cs typeface="+mn-cs"/>
              </a:rPr>
              <a:t>One radical, anti-Tutsi paper was the </a:t>
            </a:r>
            <a:r>
              <a:rPr lang="en-AU" sz="2200" i="1" dirty="0" err="1">
                <a:solidFill>
                  <a:schemeClr val="bg1"/>
                </a:solidFill>
                <a:ea typeface="+mn-ea"/>
                <a:cs typeface="+mn-cs"/>
              </a:rPr>
              <a:t>Kangura</a:t>
            </a:r>
            <a:r>
              <a:rPr lang="en-AU" sz="2200" i="1" dirty="0">
                <a:solidFill>
                  <a:schemeClr val="bg1"/>
                </a:solidFill>
                <a:ea typeface="+mn-ea"/>
                <a:cs typeface="+mn-cs"/>
              </a:rPr>
              <a:t>. </a:t>
            </a:r>
            <a:endParaRPr lang="en-AU" sz="2200" dirty="0">
              <a:solidFill>
                <a:schemeClr val="bg1"/>
              </a:solidFill>
              <a:ea typeface="+mn-ea"/>
              <a:cs typeface="+mn-cs"/>
            </a:endParaRPr>
          </a:p>
          <a:p>
            <a:pPr algn="ctr" fontAlgn="auto">
              <a:spcAft>
                <a:spcPts val="0"/>
              </a:spcAft>
              <a:buFont typeface="Arial" pitchFamily="34" charset="0"/>
              <a:buNone/>
              <a:defRPr/>
            </a:pPr>
            <a:r>
              <a:rPr lang="en-AU" sz="2000" i="1" dirty="0">
                <a:solidFill>
                  <a:schemeClr val="bg1"/>
                </a:solidFill>
                <a:ea typeface="+mn-ea"/>
                <a:cs typeface="+mn-cs"/>
              </a:rPr>
              <a:t>“The malice, the evil are just as we knew them in the history of our country.” </a:t>
            </a:r>
            <a:r>
              <a:rPr lang="en-AU" sz="2200" dirty="0">
                <a:solidFill>
                  <a:schemeClr val="bg1"/>
                </a:solidFill>
                <a:ea typeface="+mn-ea"/>
                <a:cs typeface="+mn-cs"/>
              </a:rPr>
              <a:t>– March 1993 </a:t>
            </a:r>
            <a:r>
              <a:rPr lang="en-AU" sz="2200" dirty="0" smtClean="0">
                <a:solidFill>
                  <a:schemeClr val="bg1"/>
                </a:solidFill>
                <a:ea typeface="+mn-ea"/>
                <a:cs typeface="+mn-cs"/>
              </a:rPr>
              <a:t>article </a:t>
            </a:r>
            <a:r>
              <a:rPr lang="en-AU" sz="1000" dirty="0" smtClean="0">
                <a:solidFill>
                  <a:schemeClr val="bg1"/>
                </a:solidFill>
                <a:ea typeface="+mn-ea"/>
                <a:cs typeface="+mn-cs"/>
              </a:rPr>
              <a:t>[14]</a:t>
            </a:r>
          </a:p>
          <a:p>
            <a:pPr algn="ctr" fontAlgn="auto">
              <a:spcAft>
                <a:spcPts val="0"/>
              </a:spcAft>
              <a:buFont typeface="Arial" pitchFamily="34" charset="0"/>
              <a:buNone/>
              <a:defRPr/>
            </a:pPr>
            <a:endParaRPr lang="en-AU" sz="1400" dirty="0">
              <a:solidFill>
                <a:schemeClr val="bg1"/>
              </a:solidFill>
              <a:ea typeface="+mn-ea"/>
              <a:cs typeface="+mn-cs"/>
            </a:endParaRPr>
          </a:p>
          <a:p>
            <a:pPr algn="ctr" fontAlgn="auto">
              <a:spcAft>
                <a:spcPts val="0"/>
              </a:spcAft>
              <a:buFont typeface="Arial" pitchFamily="34" charset="0"/>
              <a:buNone/>
              <a:defRPr/>
            </a:pPr>
            <a:r>
              <a:rPr lang="en-AU" sz="2200" dirty="0">
                <a:solidFill>
                  <a:schemeClr val="bg1"/>
                </a:solidFill>
                <a:ea typeface="+mn-ea"/>
                <a:cs typeface="+mn-cs"/>
              </a:rPr>
              <a:t>In December 1990, </a:t>
            </a:r>
            <a:r>
              <a:rPr lang="en-AU" sz="2200" i="1" dirty="0" err="1">
                <a:solidFill>
                  <a:schemeClr val="bg1"/>
                </a:solidFill>
                <a:ea typeface="+mn-ea"/>
                <a:cs typeface="+mn-cs"/>
              </a:rPr>
              <a:t>Kangura</a:t>
            </a:r>
            <a:r>
              <a:rPr lang="en-AU" sz="2200" dirty="0">
                <a:solidFill>
                  <a:schemeClr val="bg1"/>
                </a:solidFill>
                <a:ea typeface="+mn-ea"/>
                <a:cs typeface="+mn-cs"/>
              </a:rPr>
              <a:t> published the ‘Ten Commandments’ for Hutus. The aim of which was to unite Hutu against </a:t>
            </a:r>
            <a:r>
              <a:rPr lang="en-AU" sz="2200" dirty="0" smtClean="0">
                <a:solidFill>
                  <a:schemeClr val="bg1"/>
                </a:solidFill>
                <a:ea typeface="+mn-ea"/>
                <a:cs typeface="+mn-cs"/>
              </a:rPr>
              <a:t>Tutsi. </a:t>
            </a:r>
            <a:r>
              <a:rPr lang="en-AU" sz="1000" dirty="0" smtClean="0">
                <a:solidFill>
                  <a:schemeClr val="bg1"/>
                </a:solidFill>
                <a:ea typeface="+mn-ea"/>
                <a:cs typeface="+mn-cs"/>
              </a:rPr>
              <a:t>[14]</a:t>
            </a:r>
            <a:endParaRPr lang="en-AU" sz="1000" dirty="0">
              <a:solidFill>
                <a:schemeClr val="bg1"/>
              </a:solidFill>
              <a:ea typeface="+mn-ea"/>
              <a:cs typeface="+mn-cs"/>
            </a:endParaRPr>
          </a:p>
          <a:p>
            <a:pPr algn="ctr" fontAlgn="auto">
              <a:spcAft>
                <a:spcPts val="0"/>
              </a:spcAft>
              <a:buFont typeface="Arial" pitchFamily="34" charset="0"/>
              <a:buNone/>
              <a:defRPr/>
            </a:pPr>
            <a:r>
              <a:rPr lang="en-AU" sz="2400" dirty="0" smtClean="0">
                <a:solidFill>
                  <a:schemeClr val="bg1"/>
                </a:solidFill>
                <a:ea typeface="+mn-ea"/>
                <a:cs typeface="+mn-cs"/>
              </a:rPr>
              <a:t> </a:t>
            </a:r>
            <a:endParaRPr lang="en-AU" sz="2400" dirty="0">
              <a:solidFill>
                <a:schemeClr val="bg1"/>
              </a:solidFill>
              <a:ea typeface="+mn-ea"/>
              <a:cs typeface="+mn-cs"/>
            </a:endParaRPr>
          </a:p>
        </p:txBody>
      </p:sp>
      <p:pic>
        <p:nvPicPr>
          <p:cNvPr id="82947" name="Picture 2" descr="http://www.genocidearchiverwanda.org.rw/images/c/c7/Kangura_Issue_48_cover.jpg"/>
          <p:cNvPicPr>
            <a:picLocks noChangeAspect="1" noChangeArrowheads="1"/>
          </p:cNvPicPr>
          <p:nvPr/>
        </p:nvPicPr>
        <p:blipFill>
          <a:blip r:embed="rId3"/>
          <a:srcRect/>
          <a:stretch>
            <a:fillRect/>
          </a:stretch>
        </p:blipFill>
        <p:spPr bwMode="auto">
          <a:xfrm>
            <a:off x="539750" y="0"/>
            <a:ext cx="1982788" cy="2832100"/>
          </a:xfrm>
          <a:prstGeom prst="rect">
            <a:avLst/>
          </a:prstGeom>
          <a:noFill/>
          <a:ln w="9525">
            <a:noFill/>
            <a:miter lim="800000"/>
            <a:headEnd/>
            <a:tailEnd/>
          </a:ln>
        </p:spPr>
      </p:pic>
      <p:pic>
        <p:nvPicPr>
          <p:cNvPr id="82948" name="Picture 4" descr="http://www.genocidearchiverwanda.org.rw/images/7/77/Kangura_number_43.jpg"/>
          <p:cNvPicPr>
            <a:picLocks noChangeAspect="1" noChangeArrowheads="1"/>
          </p:cNvPicPr>
          <p:nvPr/>
        </p:nvPicPr>
        <p:blipFill>
          <a:blip r:embed="rId4"/>
          <a:srcRect/>
          <a:stretch>
            <a:fillRect/>
          </a:stretch>
        </p:blipFill>
        <p:spPr bwMode="auto">
          <a:xfrm>
            <a:off x="6443663" y="0"/>
            <a:ext cx="1966912" cy="2852738"/>
          </a:xfrm>
          <a:prstGeom prst="rect">
            <a:avLst/>
          </a:prstGeom>
          <a:noFill/>
          <a:ln w="9525">
            <a:noFill/>
            <a:miter lim="800000"/>
            <a:headEnd/>
            <a:tailEnd/>
          </a:ln>
        </p:spPr>
      </p:pic>
    </p:spTree>
  </p:cSld>
  <p:clrMapOvr>
    <a:masterClrMapping/>
  </p:clrMapOvr>
  <p:transition advTm="2053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0" y="0"/>
            <a:ext cx="9144000" cy="6858000"/>
          </a:xfrm>
        </p:spPr>
        <p:txBody>
          <a:bodyPr/>
          <a:lstStyle/>
          <a:p>
            <a:r>
              <a:rPr lang="en-AU" sz="15000" smtClean="0">
                <a:solidFill>
                  <a:schemeClr val="bg1"/>
                </a:solidFill>
                <a:latin typeface="Capture it" charset="0"/>
                <a:ea typeface="Arabic Typesetting" charset="0"/>
                <a:cs typeface="Arabic Typesetting" charset="0"/>
              </a:rPr>
              <a:t>What is genocide?</a:t>
            </a:r>
          </a:p>
        </p:txBody>
      </p:sp>
    </p:spTree>
  </p:cSld>
  <p:clrMapOvr>
    <a:masterClrMapping/>
  </p:clrMapOvr>
  <p:transition advTm="6661"/>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endParaRPr lang="en-AU"/>
          </a:p>
        </p:txBody>
      </p:sp>
      <p:sp>
        <p:nvSpPr>
          <p:cNvPr id="84994" name="Content Placeholder 2"/>
          <p:cNvSpPr>
            <a:spLocks noGrp="1"/>
          </p:cNvSpPr>
          <p:nvPr>
            <p:ph idx="1"/>
          </p:nvPr>
        </p:nvSpPr>
        <p:spPr/>
        <p:txBody>
          <a:bodyPr/>
          <a:lstStyle/>
          <a:p>
            <a:endParaRPr lang="en-AU"/>
          </a:p>
        </p:txBody>
      </p:sp>
      <p:pic>
        <p:nvPicPr>
          <p:cNvPr id="84995" name="Picture 2" descr="http://3.bp.blogspot.com/_p-CXi6k0Szc/THPyozUSizI/AAAAAAAAWGA/OEGzF_iuhrs/s1600/Hutu+Ten+Commandments+-+Wikipedia,+the+free+encyclopedia+-+Mozilla+Firefox.png"/>
          <p:cNvPicPr>
            <a:picLocks noChangeAspect="1" noChangeArrowheads="1"/>
          </p:cNvPicPr>
          <p:nvPr/>
        </p:nvPicPr>
        <p:blipFill>
          <a:blip r:embed="rId3"/>
          <a:srcRect/>
          <a:stretch>
            <a:fillRect/>
          </a:stretch>
        </p:blipFill>
        <p:spPr bwMode="auto">
          <a:xfrm>
            <a:off x="1116013" y="404813"/>
            <a:ext cx="6908800" cy="6049962"/>
          </a:xfrm>
          <a:prstGeom prst="rect">
            <a:avLst/>
          </a:prstGeom>
          <a:noFill/>
          <a:ln w="9525">
            <a:noFill/>
            <a:miter lim="800000"/>
            <a:headEnd/>
            <a:tailEnd/>
          </a:ln>
        </p:spPr>
      </p:pic>
    </p:spTree>
  </p:cSld>
  <p:clrMapOvr>
    <a:masterClrMapping/>
  </p:clrMapOvr>
  <p:transition advTm="59671"/>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Content Placeholder 2"/>
          <p:cNvSpPr>
            <a:spLocks noGrp="1"/>
          </p:cNvSpPr>
          <p:nvPr>
            <p:ph idx="1"/>
          </p:nvPr>
        </p:nvSpPr>
        <p:spPr>
          <a:xfrm>
            <a:off x="468313" y="765175"/>
            <a:ext cx="8229600" cy="5688013"/>
          </a:xfrm>
        </p:spPr>
        <p:txBody>
          <a:bodyPr/>
          <a:lstStyle/>
          <a:p>
            <a:pPr algn="ctr">
              <a:buFont typeface="Arial" pitchFamily="84" charset="0"/>
              <a:buNone/>
            </a:pPr>
            <a:r>
              <a:rPr lang="en-AU" sz="2400">
                <a:solidFill>
                  <a:schemeClr val="bg1"/>
                </a:solidFill>
              </a:rPr>
              <a:t>The Rwandan media constantly circulated anti-Tutsi propaganda, portraying the Tutsi as deviants who had wronged the Hutu and need to be punished. Radio and print media expressed numerous grievances against Tutsis, successfully distancing them from the Hutu population and creating the right environment for retributive action. </a:t>
            </a:r>
            <a:r>
              <a:rPr lang="en-AU" sz="1000">
                <a:solidFill>
                  <a:schemeClr val="bg1"/>
                </a:solidFill>
              </a:rPr>
              <a:t>[3]</a:t>
            </a:r>
          </a:p>
          <a:p>
            <a:pPr algn="ctr">
              <a:buFont typeface="Arial" pitchFamily="84" charset="0"/>
              <a:buNone/>
            </a:pPr>
            <a:endParaRPr lang="en-AU" sz="2400">
              <a:solidFill>
                <a:schemeClr val="bg1"/>
              </a:solidFill>
            </a:endParaRPr>
          </a:p>
          <a:p>
            <a:pPr algn="ctr">
              <a:buFont typeface="Arial" pitchFamily="84" charset="0"/>
              <a:buNone/>
            </a:pPr>
            <a:endParaRPr lang="en-AU" sz="2400">
              <a:solidFill>
                <a:schemeClr val="bg1"/>
              </a:solidFill>
            </a:endParaRPr>
          </a:p>
          <a:p>
            <a:pPr algn="ctr">
              <a:buFont typeface="Arial" pitchFamily="84" charset="0"/>
              <a:buNone/>
            </a:pPr>
            <a:r>
              <a:rPr lang="en-AU" sz="2400">
                <a:solidFill>
                  <a:schemeClr val="bg1"/>
                </a:solidFill>
              </a:rPr>
              <a:t>Tutsi were alienated and discriminated against as the ‘other’, as deviants that must be eliminated from Rwandan society. This characterisation of them by the Rwandan media shaped the Hutus’ views of their position and incited them to indulge in the transgression of social norms and laws. </a:t>
            </a:r>
            <a:r>
              <a:rPr lang="en-AU" sz="1000">
                <a:solidFill>
                  <a:schemeClr val="bg1"/>
                </a:solidFill>
              </a:rPr>
              <a:t>[3]  </a:t>
            </a:r>
          </a:p>
        </p:txBody>
      </p:sp>
    </p:spTree>
  </p:cSld>
  <p:clrMapOvr>
    <a:masterClrMapping/>
  </p:clrMapOvr>
  <p:transition advTm="2691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Content Placeholder 2"/>
          <p:cNvSpPr>
            <a:spLocks noGrp="1"/>
          </p:cNvSpPr>
          <p:nvPr>
            <p:ph idx="1"/>
          </p:nvPr>
        </p:nvSpPr>
        <p:spPr>
          <a:xfrm>
            <a:off x="107950" y="1125538"/>
            <a:ext cx="9036050" cy="5327650"/>
          </a:xfrm>
        </p:spPr>
        <p:txBody>
          <a:bodyPr/>
          <a:lstStyle/>
          <a:p>
            <a:pPr algn="ctr">
              <a:buFont typeface="Arial" pitchFamily="84" charset="0"/>
              <a:buNone/>
            </a:pPr>
            <a:r>
              <a:rPr lang="en-AU" sz="9600" smtClean="0">
                <a:solidFill>
                  <a:schemeClr val="bg1"/>
                </a:solidFill>
                <a:latin typeface="Capture it" charset="0"/>
              </a:rPr>
              <a:t>International Media Coverage</a:t>
            </a:r>
          </a:p>
          <a:p>
            <a:endParaRPr lang="en-AU" smtClean="0"/>
          </a:p>
        </p:txBody>
      </p:sp>
    </p:spTree>
  </p:cSld>
  <p:clrMapOvr>
    <a:masterClrMapping/>
  </p:clrMapOvr>
  <p:transition advTm="7332"/>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Content Placeholder 2"/>
          <p:cNvSpPr>
            <a:spLocks noGrp="1"/>
          </p:cNvSpPr>
          <p:nvPr>
            <p:ph idx="1"/>
          </p:nvPr>
        </p:nvSpPr>
        <p:spPr>
          <a:xfrm>
            <a:off x="395288" y="1268413"/>
            <a:ext cx="8424862" cy="4929187"/>
          </a:xfrm>
        </p:spPr>
        <p:txBody>
          <a:bodyPr/>
          <a:lstStyle/>
          <a:p>
            <a:pPr algn="ctr">
              <a:buFont typeface="Arial" pitchFamily="84" charset="0"/>
              <a:buNone/>
            </a:pPr>
            <a:r>
              <a:rPr lang="en-AU" sz="2600">
                <a:solidFill>
                  <a:schemeClr val="bg1"/>
                </a:solidFill>
              </a:rPr>
              <a:t>“The world didn’t seem to be paying attention to Rwanda, or realizing the dangers” </a:t>
            </a:r>
            <a:r>
              <a:rPr lang="en-AU" sz="1000">
                <a:solidFill>
                  <a:schemeClr val="bg1"/>
                </a:solidFill>
              </a:rPr>
              <a:t>[17]</a:t>
            </a:r>
          </a:p>
          <a:p>
            <a:pPr algn="ctr">
              <a:buFont typeface="Arial" pitchFamily="84" charset="0"/>
              <a:buNone/>
            </a:pPr>
            <a:endParaRPr lang="en-AU" sz="2600">
              <a:solidFill>
                <a:schemeClr val="bg1"/>
              </a:solidFill>
            </a:endParaRPr>
          </a:p>
          <a:p>
            <a:pPr algn="ctr">
              <a:buFont typeface="Arial" pitchFamily="84" charset="0"/>
              <a:buNone/>
            </a:pPr>
            <a:r>
              <a:rPr lang="en-AU" sz="2600">
                <a:solidFill>
                  <a:schemeClr val="bg1"/>
                </a:solidFill>
              </a:rPr>
              <a:t>International media reported that violence was waning in the lead up to the genocide, when the opposite was true. </a:t>
            </a:r>
            <a:r>
              <a:rPr lang="en-AU" sz="1000">
                <a:solidFill>
                  <a:schemeClr val="bg1"/>
                </a:solidFill>
              </a:rPr>
              <a:t>[6]</a:t>
            </a:r>
          </a:p>
          <a:p>
            <a:pPr algn="ctr">
              <a:buFont typeface="Arial" pitchFamily="84" charset="0"/>
              <a:buNone/>
            </a:pPr>
            <a:r>
              <a:rPr lang="en-AU" sz="2600">
                <a:solidFill>
                  <a:schemeClr val="bg1"/>
                </a:solidFill>
              </a:rPr>
              <a:t> </a:t>
            </a:r>
          </a:p>
          <a:p>
            <a:pPr algn="ctr">
              <a:buFont typeface="Arial" pitchFamily="84" charset="0"/>
              <a:buNone/>
            </a:pPr>
            <a:r>
              <a:rPr lang="en-AU" sz="2600">
                <a:solidFill>
                  <a:schemeClr val="bg1"/>
                </a:solidFill>
              </a:rPr>
              <a:t>On April 11, four days after the genocide started, </a:t>
            </a:r>
            <a:r>
              <a:rPr lang="en-AU" sz="2600" i="1">
                <a:solidFill>
                  <a:schemeClr val="bg1"/>
                </a:solidFill>
              </a:rPr>
              <a:t>The New York Times</a:t>
            </a:r>
            <a:r>
              <a:rPr lang="en-AU" sz="2600">
                <a:solidFill>
                  <a:schemeClr val="bg1"/>
                </a:solidFill>
              </a:rPr>
              <a:t> reported that fighting had “diminished in intensity”. </a:t>
            </a:r>
            <a:r>
              <a:rPr lang="en-AU" sz="1000">
                <a:solidFill>
                  <a:schemeClr val="bg1"/>
                </a:solidFill>
              </a:rPr>
              <a:t>[6]</a:t>
            </a:r>
          </a:p>
          <a:p>
            <a:pPr algn="ctr">
              <a:buFont typeface="Arial" pitchFamily="84" charset="0"/>
              <a:buNone/>
            </a:pPr>
            <a:endParaRPr lang="en-AU" sz="2600">
              <a:solidFill>
                <a:schemeClr val="bg1"/>
              </a:solidFill>
            </a:endParaRPr>
          </a:p>
        </p:txBody>
      </p:sp>
    </p:spTree>
  </p:cSld>
  <p:clrMapOvr>
    <a:masterClrMapping/>
  </p:clrMapOvr>
  <p:transition advTm="16988"/>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Content Placeholder 2"/>
          <p:cNvSpPr>
            <a:spLocks noGrp="1"/>
          </p:cNvSpPr>
          <p:nvPr>
            <p:ph idx="1"/>
          </p:nvPr>
        </p:nvSpPr>
        <p:spPr>
          <a:xfrm>
            <a:off x="457200" y="476250"/>
            <a:ext cx="8229600" cy="6048375"/>
          </a:xfrm>
        </p:spPr>
        <p:txBody>
          <a:bodyPr/>
          <a:lstStyle/>
          <a:p>
            <a:pPr algn="ctr">
              <a:buFont typeface="Arial" pitchFamily="84" charset="0"/>
              <a:buNone/>
            </a:pPr>
            <a:r>
              <a:rPr lang="en-AU" sz="2400">
                <a:solidFill>
                  <a:schemeClr val="bg1"/>
                </a:solidFill>
              </a:rPr>
              <a:t>The decline in reports of violence was because most foreigners had left Rwanda, including journalists. This effectively halted the Western media coverage of Rwanda. </a:t>
            </a:r>
            <a:r>
              <a:rPr lang="en-AU" sz="1000">
                <a:solidFill>
                  <a:schemeClr val="bg1"/>
                </a:solidFill>
              </a:rPr>
              <a:t>[6]</a:t>
            </a:r>
          </a:p>
          <a:p>
            <a:pPr algn="ctr">
              <a:buFont typeface="Arial" pitchFamily="84" charset="0"/>
              <a:buNone/>
            </a:pPr>
            <a:r>
              <a:rPr lang="en-AU" sz="2400" b="1">
                <a:solidFill>
                  <a:schemeClr val="bg1"/>
                </a:solidFill>
              </a:rPr>
              <a:t> </a:t>
            </a:r>
            <a:endParaRPr lang="en-AU" sz="2400">
              <a:solidFill>
                <a:schemeClr val="bg1"/>
              </a:solidFill>
            </a:endParaRPr>
          </a:p>
          <a:p>
            <a:pPr algn="ctr">
              <a:buFont typeface="Arial" pitchFamily="84" charset="0"/>
              <a:buNone/>
            </a:pPr>
            <a:r>
              <a:rPr lang="en-AU" sz="2400">
                <a:solidFill>
                  <a:schemeClr val="bg1"/>
                </a:solidFill>
              </a:rPr>
              <a:t>Western media had difficulty providing accurate reports because of their diminished presence, and the Hutu governments desire to manipulate facts in order to suppress international awareness of the genocide. </a:t>
            </a:r>
            <a:r>
              <a:rPr lang="en-AU" sz="1000">
                <a:solidFill>
                  <a:schemeClr val="bg1"/>
                </a:solidFill>
              </a:rPr>
              <a:t>[6]</a:t>
            </a:r>
          </a:p>
          <a:p>
            <a:pPr algn="ctr">
              <a:buFont typeface="Arial" pitchFamily="84" charset="0"/>
              <a:buNone/>
            </a:pPr>
            <a:r>
              <a:rPr lang="en-AU" sz="2400" b="1">
                <a:solidFill>
                  <a:schemeClr val="bg1"/>
                </a:solidFill>
              </a:rPr>
              <a:t> </a:t>
            </a:r>
            <a:endParaRPr lang="en-AU" sz="2400">
              <a:solidFill>
                <a:schemeClr val="bg1"/>
              </a:solidFill>
            </a:endParaRPr>
          </a:p>
          <a:p>
            <a:pPr algn="ctr">
              <a:buFont typeface="Arial" pitchFamily="84" charset="0"/>
              <a:buNone/>
            </a:pPr>
            <a:r>
              <a:rPr lang="en-AU" sz="2400">
                <a:solidFill>
                  <a:schemeClr val="bg1"/>
                </a:solidFill>
              </a:rPr>
              <a:t>This led to international media referring to the events in Rwanda as a ‘civil war’, instead of ‘genocide’. </a:t>
            </a:r>
            <a:r>
              <a:rPr lang="en-AU" sz="1000">
                <a:solidFill>
                  <a:schemeClr val="bg1"/>
                </a:solidFill>
              </a:rPr>
              <a:t>[18]</a:t>
            </a:r>
          </a:p>
          <a:p>
            <a:pPr algn="ctr">
              <a:buFont typeface="Arial" pitchFamily="84" charset="0"/>
              <a:buNone/>
            </a:pPr>
            <a:r>
              <a:rPr lang="en-AU" sz="2400">
                <a:solidFill>
                  <a:schemeClr val="bg1"/>
                </a:solidFill>
              </a:rPr>
              <a:t> </a:t>
            </a:r>
          </a:p>
          <a:p>
            <a:pPr algn="ctr">
              <a:buFont typeface="Arial" pitchFamily="84" charset="0"/>
              <a:buNone/>
            </a:pPr>
            <a:r>
              <a:rPr lang="en-AU" sz="2400">
                <a:solidFill>
                  <a:schemeClr val="bg1"/>
                </a:solidFill>
              </a:rPr>
              <a:t>It wasn’t until five days after the genocide began that the French paper, </a:t>
            </a:r>
            <a:r>
              <a:rPr lang="en-AU" sz="2400" i="1">
                <a:solidFill>
                  <a:schemeClr val="bg1"/>
                </a:solidFill>
              </a:rPr>
              <a:t>Liberation,</a:t>
            </a:r>
            <a:r>
              <a:rPr lang="en-AU" sz="2400">
                <a:solidFill>
                  <a:schemeClr val="bg1"/>
                </a:solidFill>
              </a:rPr>
              <a:t> reported it as ‘genocide’. </a:t>
            </a:r>
            <a:r>
              <a:rPr lang="en-AU" sz="1000">
                <a:solidFill>
                  <a:schemeClr val="bg1"/>
                </a:solidFill>
              </a:rPr>
              <a:t>[18]</a:t>
            </a:r>
          </a:p>
        </p:txBody>
      </p:sp>
    </p:spTree>
  </p:cSld>
  <p:clrMapOvr>
    <a:masterClrMapping/>
  </p:clrMapOvr>
  <p:transition advTm="15771"/>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endParaRPr lang="en-AU"/>
          </a:p>
        </p:txBody>
      </p:sp>
      <p:sp>
        <p:nvSpPr>
          <p:cNvPr id="94210" name="Content Placeholder 2"/>
          <p:cNvSpPr>
            <a:spLocks noGrp="1"/>
          </p:cNvSpPr>
          <p:nvPr>
            <p:ph idx="1"/>
          </p:nvPr>
        </p:nvSpPr>
        <p:spPr/>
        <p:txBody>
          <a:bodyPr/>
          <a:lstStyle/>
          <a:p>
            <a:endParaRPr lang="en-AU"/>
          </a:p>
        </p:txBody>
      </p:sp>
      <p:pic>
        <p:nvPicPr>
          <p:cNvPr id="94211" name="Picture 2" descr="http://advokatdyavola.files.wordpress.com/2012/06/rwanda_scarred-man_01.jpg"/>
          <p:cNvPicPr>
            <a:picLocks noChangeAspect="1" noChangeArrowheads="1"/>
          </p:cNvPicPr>
          <p:nvPr/>
        </p:nvPicPr>
        <p:blipFill>
          <a:blip r:embed="rId3"/>
          <a:srcRect/>
          <a:stretch>
            <a:fillRect/>
          </a:stretch>
        </p:blipFill>
        <p:spPr bwMode="auto">
          <a:xfrm>
            <a:off x="12700" y="260350"/>
            <a:ext cx="9131300" cy="6192838"/>
          </a:xfrm>
          <a:prstGeom prst="rect">
            <a:avLst/>
          </a:prstGeom>
          <a:noFill/>
          <a:ln w="9525">
            <a:noFill/>
            <a:miter lim="800000"/>
            <a:headEnd/>
            <a:tailEnd/>
          </a:ln>
        </p:spPr>
      </p:pic>
      <p:sp>
        <p:nvSpPr>
          <p:cNvPr id="94212" name="Rectangle 4"/>
          <p:cNvSpPr>
            <a:spLocks noChangeArrowheads="1"/>
          </p:cNvSpPr>
          <p:nvPr/>
        </p:nvSpPr>
        <p:spPr bwMode="auto">
          <a:xfrm>
            <a:off x="107950" y="333375"/>
            <a:ext cx="9036050" cy="6184900"/>
          </a:xfrm>
          <a:prstGeom prst="rect">
            <a:avLst/>
          </a:prstGeom>
          <a:noFill/>
          <a:ln w="9525">
            <a:noFill/>
            <a:miter lim="800000"/>
            <a:headEnd/>
            <a:tailEnd/>
          </a:ln>
        </p:spPr>
        <p:txBody>
          <a:bodyPr>
            <a:prstTxWarp prst="textNoShape">
              <a:avLst/>
            </a:prstTxWarp>
            <a:spAutoFit/>
          </a:bodyPr>
          <a:lstStyle/>
          <a:p>
            <a:pPr algn="ctr"/>
            <a:r>
              <a:rPr lang="en-AU" sz="3600">
                <a:solidFill>
                  <a:schemeClr val="bg1"/>
                </a:solidFill>
                <a:latin typeface="Capture it" charset="0"/>
              </a:rPr>
              <a:t>The media is supposed to provide fair, accurate, unbiased reporting. </a:t>
            </a:r>
          </a:p>
          <a:p>
            <a:pPr algn="ctr"/>
            <a:endParaRPr lang="en-AU" sz="3600">
              <a:solidFill>
                <a:schemeClr val="bg1"/>
              </a:solidFill>
              <a:latin typeface="Capture it" charset="0"/>
            </a:endParaRPr>
          </a:p>
          <a:p>
            <a:pPr algn="ctr"/>
            <a:r>
              <a:rPr lang="en-AU" sz="3600">
                <a:solidFill>
                  <a:schemeClr val="bg1"/>
                </a:solidFill>
                <a:latin typeface="Capture it" charset="0"/>
              </a:rPr>
              <a:t>It is an essential resource that the people of the world rely on. </a:t>
            </a:r>
          </a:p>
          <a:p>
            <a:pPr algn="ctr"/>
            <a:endParaRPr lang="en-AU" sz="3600">
              <a:solidFill>
                <a:schemeClr val="bg1"/>
              </a:solidFill>
              <a:latin typeface="Capture it" charset="0"/>
            </a:endParaRPr>
          </a:p>
          <a:p>
            <a:pPr algn="ctr"/>
            <a:r>
              <a:rPr lang="en-AU" sz="3600">
                <a:solidFill>
                  <a:schemeClr val="bg1"/>
                </a:solidFill>
                <a:latin typeface="Capture it" charset="0"/>
              </a:rPr>
              <a:t>But when events like the Rwandan genocide go largely unreported, </a:t>
            </a:r>
          </a:p>
          <a:p>
            <a:pPr algn="ctr"/>
            <a:endParaRPr lang="en-AU" sz="3600">
              <a:solidFill>
                <a:schemeClr val="bg1"/>
              </a:solidFill>
              <a:latin typeface="Capture it" charset="0"/>
            </a:endParaRPr>
          </a:p>
          <a:p>
            <a:pPr algn="ctr"/>
            <a:r>
              <a:rPr lang="en-AU" sz="3600">
                <a:solidFill>
                  <a:schemeClr val="bg1"/>
                </a:solidFill>
                <a:latin typeface="Capture it" charset="0"/>
              </a:rPr>
              <a:t>the integrity of our international media must come under question.</a:t>
            </a:r>
          </a:p>
        </p:txBody>
      </p:sp>
    </p:spTree>
  </p:cSld>
  <p:clrMapOvr>
    <a:masterClrMapping/>
  </p:clrMapOvr>
  <p:transition advTm="16786"/>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7" name="Content Placeholder 2"/>
          <p:cNvSpPr>
            <a:spLocks noGrp="1"/>
          </p:cNvSpPr>
          <p:nvPr>
            <p:ph idx="1"/>
          </p:nvPr>
        </p:nvSpPr>
        <p:spPr>
          <a:xfrm>
            <a:off x="468313" y="1916113"/>
            <a:ext cx="8229600" cy="2808287"/>
          </a:xfrm>
        </p:spPr>
        <p:txBody>
          <a:bodyPr/>
          <a:lstStyle/>
          <a:p>
            <a:pPr algn="ctr">
              <a:buFont typeface="Arial" pitchFamily="84" charset="0"/>
              <a:buNone/>
            </a:pPr>
            <a:r>
              <a:rPr lang="en-AU" smtClean="0">
                <a:solidFill>
                  <a:schemeClr val="bg1"/>
                </a:solidFill>
                <a:latin typeface="Capture it" charset="0"/>
              </a:rPr>
              <a:t>But when events like the Rwandan genocide go largely unreported,</a:t>
            </a:r>
          </a:p>
          <a:p>
            <a:pPr algn="ctr">
              <a:buFont typeface="Arial" pitchFamily="84" charset="0"/>
              <a:buNone/>
            </a:pPr>
            <a:r>
              <a:rPr lang="en-AU" smtClean="0">
                <a:solidFill>
                  <a:schemeClr val="bg1"/>
                </a:solidFill>
                <a:latin typeface="Capture it" charset="0"/>
              </a:rPr>
              <a:t> </a:t>
            </a:r>
          </a:p>
          <a:p>
            <a:pPr algn="ctr">
              <a:buFont typeface="Arial" pitchFamily="84" charset="0"/>
              <a:buNone/>
            </a:pPr>
            <a:r>
              <a:rPr lang="en-AU" smtClean="0">
                <a:solidFill>
                  <a:schemeClr val="bg1"/>
                </a:solidFill>
                <a:latin typeface="Capture it" charset="0"/>
              </a:rPr>
              <a:t>the integrity of our international media must come under question.</a:t>
            </a:r>
          </a:p>
        </p:txBody>
      </p:sp>
    </p:spTree>
  </p:cSld>
  <p:clrMapOvr>
    <a:masterClrMapping/>
  </p:clrMapOvr>
  <p:transition advTm="9282"/>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AU" smtClean="0">
                <a:solidFill>
                  <a:schemeClr val="bg1"/>
                </a:solidFill>
                <a:latin typeface="Capture it" charset="0"/>
              </a:rPr>
              <a:t>REFERENCES</a:t>
            </a:r>
          </a:p>
        </p:txBody>
      </p:sp>
      <p:sp>
        <p:nvSpPr>
          <p:cNvPr id="3" name="Content Placeholder 2"/>
          <p:cNvSpPr>
            <a:spLocks noGrp="1"/>
          </p:cNvSpPr>
          <p:nvPr>
            <p:ph idx="1"/>
          </p:nvPr>
        </p:nvSpPr>
        <p:spPr>
          <a:xfrm>
            <a:off x="457200" y="1600200"/>
            <a:ext cx="8229600" cy="4708525"/>
          </a:xfrm>
        </p:spPr>
        <p:txBody>
          <a:bodyPr rtlCol="0">
            <a:normAutofit fontScale="25000" lnSpcReduction="20000"/>
          </a:bodyPr>
          <a:lstStyle/>
          <a:p>
            <a:pPr fontAlgn="auto">
              <a:spcAft>
                <a:spcPts val="0"/>
              </a:spcAft>
              <a:buFont typeface="Arial" pitchFamily="34" charset="0"/>
              <a:buNone/>
              <a:defRPr/>
            </a:pPr>
            <a:r>
              <a:rPr lang="en-AU" sz="4800" dirty="0">
                <a:solidFill>
                  <a:schemeClr val="bg1"/>
                </a:solidFill>
                <a:ea typeface="+mn-ea"/>
                <a:cs typeface="+mn-cs"/>
              </a:rPr>
              <a:t>BBC (2011) ‘Rwanda: How the genocide happened’, accessed 05/06/2013, http://www.bbc.co.uk/news/ </a:t>
            </a:r>
          </a:p>
          <a:p>
            <a:pPr fontAlgn="auto">
              <a:spcAft>
                <a:spcPts val="0"/>
              </a:spcAft>
              <a:buFont typeface="Arial" pitchFamily="34" charset="0"/>
              <a:buNone/>
              <a:defRPr/>
            </a:pPr>
            <a:r>
              <a:rPr lang="en-AU" sz="4800" dirty="0">
                <a:solidFill>
                  <a:schemeClr val="bg1"/>
                </a:solidFill>
                <a:ea typeface="+mn-ea"/>
                <a:cs typeface="+mn-cs"/>
              </a:rPr>
              <a:t> </a:t>
            </a:r>
          </a:p>
          <a:p>
            <a:pPr fontAlgn="auto">
              <a:spcAft>
                <a:spcPts val="0"/>
              </a:spcAft>
              <a:buFont typeface="Arial" pitchFamily="34" charset="0"/>
              <a:buNone/>
              <a:defRPr/>
            </a:pPr>
            <a:r>
              <a:rPr lang="en-AU" sz="4800" dirty="0">
                <a:solidFill>
                  <a:schemeClr val="bg1"/>
                </a:solidFill>
                <a:ea typeface="+mn-ea"/>
                <a:cs typeface="+mn-cs"/>
              </a:rPr>
              <a:t>Campbell, C. (2009) ‘Genocide as Social Control’, </a:t>
            </a:r>
            <a:r>
              <a:rPr lang="en-AU" sz="4800" i="1" dirty="0">
                <a:solidFill>
                  <a:schemeClr val="bg1"/>
                </a:solidFill>
                <a:ea typeface="+mn-ea"/>
                <a:cs typeface="+mn-cs"/>
              </a:rPr>
              <a:t>Sociological Theory, </a:t>
            </a:r>
            <a:r>
              <a:rPr lang="en-AU" sz="4800" dirty="0">
                <a:solidFill>
                  <a:schemeClr val="bg1"/>
                </a:solidFill>
                <a:ea typeface="+mn-ea"/>
                <a:cs typeface="+mn-cs"/>
              </a:rPr>
              <a:t>vol.27, no.2, p.150-168</a:t>
            </a:r>
          </a:p>
          <a:p>
            <a:pPr fontAlgn="auto">
              <a:spcAft>
                <a:spcPts val="0"/>
              </a:spcAft>
              <a:buFont typeface="Arial" pitchFamily="34" charset="0"/>
              <a:buNone/>
              <a:defRPr/>
            </a:pPr>
            <a:r>
              <a:rPr lang="en-AU" sz="4800" dirty="0">
                <a:solidFill>
                  <a:schemeClr val="bg1"/>
                </a:solidFill>
                <a:ea typeface="+mn-ea"/>
                <a:cs typeface="+mn-cs"/>
              </a:rPr>
              <a:t> </a:t>
            </a:r>
          </a:p>
          <a:p>
            <a:pPr fontAlgn="auto">
              <a:spcAft>
                <a:spcPts val="0"/>
              </a:spcAft>
              <a:buFont typeface="Arial" pitchFamily="34" charset="0"/>
              <a:buNone/>
              <a:defRPr/>
            </a:pPr>
            <a:r>
              <a:rPr lang="en-AU" sz="4800" dirty="0" err="1">
                <a:solidFill>
                  <a:schemeClr val="bg1"/>
                </a:solidFill>
                <a:ea typeface="+mn-ea"/>
                <a:cs typeface="+mn-cs"/>
              </a:rPr>
              <a:t>Caplan</a:t>
            </a:r>
            <a:r>
              <a:rPr lang="en-AU" sz="4800" dirty="0">
                <a:solidFill>
                  <a:schemeClr val="bg1"/>
                </a:solidFill>
                <a:ea typeface="+mn-ea"/>
                <a:cs typeface="+mn-cs"/>
              </a:rPr>
              <a:t>, G. (2007) ‘Rwanda: Walking the Road to Genocide’ in Thompson, A. (2007) </a:t>
            </a:r>
            <a:r>
              <a:rPr lang="en-AU" sz="4800" i="1" dirty="0">
                <a:solidFill>
                  <a:schemeClr val="bg1"/>
                </a:solidFill>
                <a:ea typeface="+mn-ea"/>
                <a:cs typeface="+mn-cs"/>
              </a:rPr>
              <a:t>The Media and the Rwanda Genocide, </a:t>
            </a:r>
            <a:r>
              <a:rPr lang="en-AU" sz="4800" dirty="0">
                <a:solidFill>
                  <a:schemeClr val="bg1"/>
                </a:solidFill>
                <a:ea typeface="+mn-ea"/>
                <a:cs typeface="+mn-cs"/>
              </a:rPr>
              <a:t>Pluto Press, London, p.20-39</a:t>
            </a:r>
          </a:p>
          <a:p>
            <a:pPr fontAlgn="auto">
              <a:spcAft>
                <a:spcPts val="0"/>
              </a:spcAft>
              <a:buFont typeface="Arial" pitchFamily="34" charset="0"/>
              <a:buNone/>
              <a:defRPr/>
            </a:pPr>
            <a:r>
              <a:rPr lang="en-AU" sz="4800" dirty="0">
                <a:solidFill>
                  <a:schemeClr val="bg1"/>
                </a:solidFill>
                <a:ea typeface="+mn-ea"/>
                <a:cs typeface="+mn-cs"/>
              </a:rPr>
              <a:t> </a:t>
            </a:r>
          </a:p>
          <a:p>
            <a:pPr fontAlgn="auto">
              <a:spcAft>
                <a:spcPts val="0"/>
              </a:spcAft>
              <a:buFont typeface="Arial" pitchFamily="34" charset="0"/>
              <a:buNone/>
              <a:defRPr/>
            </a:pPr>
            <a:r>
              <a:rPr lang="en-AU" sz="4800" dirty="0">
                <a:solidFill>
                  <a:schemeClr val="bg1"/>
                </a:solidFill>
                <a:ea typeface="+mn-ea"/>
                <a:cs typeface="+mn-cs"/>
              </a:rPr>
              <a:t>Chrétien, J.P., </a:t>
            </a:r>
            <a:r>
              <a:rPr lang="en-AU" sz="4800" dirty="0" err="1">
                <a:solidFill>
                  <a:schemeClr val="bg1"/>
                </a:solidFill>
                <a:ea typeface="+mn-ea"/>
                <a:cs typeface="+mn-cs"/>
              </a:rPr>
              <a:t>Dupaquier</a:t>
            </a:r>
            <a:r>
              <a:rPr lang="en-AU" sz="4800" dirty="0">
                <a:solidFill>
                  <a:schemeClr val="bg1"/>
                </a:solidFill>
                <a:ea typeface="+mn-ea"/>
                <a:cs typeface="+mn-cs"/>
              </a:rPr>
              <a:t>, J.F. and </a:t>
            </a:r>
            <a:r>
              <a:rPr lang="en-AU" sz="4800" dirty="0" err="1">
                <a:solidFill>
                  <a:schemeClr val="bg1"/>
                </a:solidFill>
                <a:ea typeface="+mn-ea"/>
                <a:cs typeface="+mn-cs"/>
              </a:rPr>
              <a:t>Kabanda</a:t>
            </a:r>
            <a:r>
              <a:rPr lang="en-AU" sz="4800" dirty="0">
                <a:solidFill>
                  <a:schemeClr val="bg1"/>
                </a:solidFill>
                <a:ea typeface="+mn-ea"/>
                <a:cs typeface="+mn-cs"/>
              </a:rPr>
              <a:t>, M. (1995) ‘Rwanda: les </a:t>
            </a:r>
            <a:r>
              <a:rPr lang="en-AU" sz="4800" dirty="0" err="1">
                <a:solidFill>
                  <a:schemeClr val="bg1"/>
                </a:solidFill>
                <a:ea typeface="+mn-ea"/>
                <a:cs typeface="+mn-cs"/>
              </a:rPr>
              <a:t>médias</a:t>
            </a:r>
            <a:r>
              <a:rPr lang="en-AU" sz="4800" dirty="0">
                <a:solidFill>
                  <a:schemeClr val="bg1"/>
                </a:solidFill>
                <a:ea typeface="+mn-ea"/>
                <a:cs typeface="+mn-cs"/>
              </a:rPr>
              <a:t> du </a:t>
            </a:r>
            <a:r>
              <a:rPr lang="en-AU" sz="4800" dirty="0" err="1">
                <a:solidFill>
                  <a:schemeClr val="bg1"/>
                </a:solidFill>
                <a:ea typeface="+mn-ea"/>
                <a:cs typeface="+mn-cs"/>
              </a:rPr>
              <a:t>génocide</a:t>
            </a:r>
            <a:r>
              <a:rPr lang="en-AU" sz="4800" dirty="0">
                <a:solidFill>
                  <a:schemeClr val="bg1"/>
                </a:solidFill>
                <a:ea typeface="+mn-ea"/>
                <a:cs typeface="+mn-cs"/>
              </a:rPr>
              <a:t>’, </a:t>
            </a:r>
            <a:r>
              <a:rPr lang="en-AU" sz="4800" i="1" dirty="0" err="1">
                <a:solidFill>
                  <a:schemeClr val="bg1"/>
                </a:solidFill>
                <a:ea typeface="+mn-ea"/>
                <a:cs typeface="+mn-cs"/>
              </a:rPr>
              <a:t>Karthala</a:t>
            </a:r>
            <a:r>
              <a:rPr lang="en-AU" sz="4800" dirty="0">
                <a:solidFill>
                  <a:schemeClr val="bg1"/>
                </a:solidFill>
                <a:ea typeface="+mn-ea"/>
                <a:cs typeface="+mn-cs"/>
              </a:rPr>
              <a:t>, Paris, France. p.205 in Des Forges, A. (2007) ‘Call to Genocide: Radio in Rwanda 1994’ in Thompson, A. (2007) </a:t>
            </a:r>
            <a:r>
              <a:rPr lang="en-AU" sz="4800" i="1" dirty="0">
                <a:solidFill>
                  <a:schemeClr val="bg1"/>
                </a:solidFill>
                <a:ea typeface="+mn-ea"/>
                <a:cs typeface="+mn-cs"/>
              </a:rPr>
              <a:t>The Media and the Rwanda Genocide, </a:t>
            </a:r>
            <a:r>
              <a:rPr lang="en-AU" sz="4800" dirty="0">
                <a:solidFill>
                  <a:schemeClr val="bg1"/>
                </a:solidFill>
                <a:ea typeface="+mn-ea"/>
                <a:cs typeface="+mn-cs"/>
              </a:rPr>
              <a:t>Pluto Press, London, p.20-39</a:t>
            </a:r>
          </a:p>
          <a:p>
            <a:pPr fontAlgn="auto">
              <a:spcAft>
                <a:spcPts val="0"/>
              </a:spcAft>
              <a:buFont typeface="Arial" pitchFamily="34" charset="0"/>
              <a:buNone/>
              <a:defRPr/>
            </a:pPr>
            <a:r>
              <a:rPr lang="en-AU" sz="4800" dirty="0">
                <a:solidFill>
                  <a:schemeClr val="bg1"/>
                </a:solidFill>
                <a:ea typeface="+mn-ea"/>
                <a:cs typeface="+mn-cs"/>
              </a:rPr>
              <a:t> </a:t>
            </a:r>
          </a:p>
          <a:p>
            <a:pPr fontAlgn="auto">
              <a:spcAft>
                <a:spcPts val="0"/>
              </a:spcAft>
              <a:buFont typeface="Arial" pitchFamily="34" charset="0"/>
              <a:buNone/>
              <a:defRPr/>
            </a:pPr>
            <a:r>
              <a:rPr lang="en-AU" sz="4800" dirty="0">
                <a:solidFill>
                  <a:schemeClr val="bg1"/>
                </a:solidFill>
                <a:ea typeface="+mn-ea"/>
                <a:cs typeface="+mn-cs"/>
              </a:rPr>
              <a:t>Cooney, M. and Phillips, S. (2002) ‘</a:t>
            </a:r>
            <a:r>
              <a:rPr lang="en-AU" sz="4800" dirty="0" err="1">
                <a:solidFill>
                  <a:schemeClr val="bg1"/>
                </a:solidFill>
                <a:ea typeface="+mn-ea"/>
                <a:cs typeface="+mn-cs"/>
              </a:rPr>
              <a:t>Typologizing</a:t>
            </a:r>
            <a:r>
              <a:rPr lang="en-AU" sz="4800" dirty="0">
                <a:solidFill>
                  <a:schemeClr val="bg1"/>
                </a:solidFill>
                <a:ea typeface="+mn-ea"/>
                <a:cs typeface="+mn-cs"/>
              </a:rPr>
              <a:t> Violence: A </a:t>
            </a:r>
            <a:r>
              <a:rPr lang="en-AU" sz="4800" dirty="0" err="1">
                <a:solidFill>
                  <a:schemeClr val="bg1"/>
                </a:solidFill>
                <a:ea typeface="+mn-ea"/>
                <a:cs typeface="+mn-cs"/>
              </a:rPr>
              <a:t>Blackian</a:t>
            </a:r>
            <a:r>
              <a:rPr lang="en-AU" sz="4800" dirty="0">
                <a:solidFill>
                  <a:schemeClr val="bg1"/>
                </a:solidFill>
                <a:ea typeface="+mn-ea"/>
                <a:cs typeface="+mn-cs"/>
              </a:rPr>
              <a:t> Perspective’, International Journal of Sociology and Social Policy, vol.22, no.7, p.75-108 in Campbell, C. (2009) ‘Genocide as Social Control’, Sociologist Theory, vol.27, no.2, pp150-168</a:t>
            </a:r>
          </a:p>
          <a:p>
            <a:pPr fontAlgn="auto">
              <a:spcAft>
                <a:spcPts val="0"/>
              </a:spcAft>
              <a:buFont typeface="Arial" pitchFamily="34" charset="0"/>
              <a:buNone/>
              <a:defRPr/>
            </a:pPr>
            <a:r>
              <a:rPr lang="en-AU" sz="4800" dirty="0">
                <a:solidFill>
                  <a:schemeClr val="bg1"/>
                </a:solidFill>
                <a:ea typeface="+mn-ea"/>
                <a:cs typeface="+mn-cs"/>
              </a:rPr>
              <a:t> </a:t>
            </a:r>
          </a:p>
          <a:p>
            <a:pPr fontAlgn="auto">
              <a:spcAft>
                <a:spcPts val="0"/>
              </a:spcAft>
              <a:buFont typeface="Arial" pitchFamily="34" charset="0"/>
              <a:buNone/>
              <a:defRPr/>
            </a:pPr>
            <a:r>
              <a:rPr lang="en-AU" sz="4800" dirty="0">
                <a:solidFill>
                  <a:schemeClr val="bg1"/>
                </a:solidFill>
                <a:ea typeface="+mn-ea"/>
                <a:cs typeface="+mn-cs"/>
              </a:rPr>
              <a:t>CIA (2013) ‘Rwanda’, </a:t>
            </a:r>
            <a:r>
              <a:rPr lang="en-AU" sz="4800" i="1" dirty="0">
                <a:solidFill>
                  <a:schemeClr val="bg1"/>
                </a:solidFill>
                <a:ea typeface="+mn-ea"/>
                <a:cs typeface="+mn-cs"/>
              </a:rPr>
              <a:t>The World </a:t>
            </a:r>
            <a:r>
              <a:rPr lang="en-AU" sz="4800" i="1" dirty="0" err="1">
                <a:solidFill>
                  <a:schemeClr val="bg1"/>
                </a:solidFill>
                <a:ea typeface="+mn-ea"/>
                <a:cs typeface="+mn-cs"/>
              </a:rPr>
              <a:t>Factbook</a:t>
            </a:r>
            <a:r>
              <a:rPr lang="en-AU" sz="4800" dirty="0">
                <a:solidFill>
                  <a:schemeClr val="bg1"/>
                </a:solidFill>
                <a:ea typeface="+mn-ea"/>
                <a:cs typeface="+mn-cs"/>
              </a:rPr>
              <a:t>, accessed 06/06/2013, https://www.cia.gov/library/publications</a:t>
            </a:r>
          </a:p>
          <a:p>
            <a:pPr fontAlgn="auto">
              <a:spcAft>
                <a:spcPts val="0"/>
              </a:spcAft>
              <a:buFont typeface="Arial" pitchFamily="34" charset="0"/>
              <a:buNone/>
              <a:defRPr/>
            </a:pPr>
            <a:r>
              <a:rPr lang="en-AU" sz="4800" dirty="0">
                <a:solidFill>
                  <a:schemeClr val="bg1"/>
                </a:solidFill>
                <a:ea typeface="+mn-ea"/>
                <a:cs typeface="+mn-cs"/>
              </a:rPr>
              <a:t> </a:t>
            </a:r>
          </a:p>
          <a:p>
            <a:pPr fontAlgn="auto">
              <a:spcAft>
                <a:spcPts val="0"/>
              </a:spcAft>
              <a:buFont typeface="Arial" pitchFamily="34" charset="0"/>
              <a:buNone/>
              <a:defRPr/>
            </a:pPr>
            <a:r>
              <a:rPr lang="en-AU" sz="4800" dirty="0">
                <a:solidFill>
                  <a:schemeClr val="bg1"/>
                </a:solidFill>
                <a:ea typeface="+mn-ea"/>
                <a:cs typeface="+mn-cs"/>
              </a:rPr>
              <a:t>De Waal, A. And </a:t>
            </a:r>
            <a:r>
              <a:rPr lang="en-AU" sz="4800" dirty="0" err="1">
                <a:solidFill>
                  <a:schemeClr val="bg1"/>
                </a:solidFill>
                <a:ea typeface="+mn-ea"/>
                <a:cs typeface="+mn-cs"/>
              </a:rPr>
              <a:t>Omaar</a:t>
            </a:r>
            <a:r>
              <a:rPr lang="en-AU" sz="4800" dirty="0">
                <a:solidFill>
                  <a:schemeClr val="bg1"/>
                </a:solidFill>
                <a:ea typeface="+mn-ea"/>
                <a:cs typeface="+mn-cs"/>
              </a:rPr>
              <a:t>, R. (1995) ‘The Genocide in Rwanda and the International Response’, </a:t>
            </a:r>
            <a:r>
              <a:rPr lang="en-AU" sz="4800" i="1" dirty="0">
                <a:solidFill>
                  <a:schemeClr val="bg1"/>
                </a:solidFill>
                <a:ea typeface="+mn-ea"/>
                <a:cs typeface="+mn-cs"/>
              </a:rPr>
              <a:t>Current History, </a:t>
            </a:r>
            <a:r>
              <a:rPr lang="en-AU" sz="4800" dirty="0">
                <a:solidFill>
                  <a:schemeClr val="bg1"/>
                </a:solidFill>
                <a:ea typeface="+mn-ea"/>
                <a:cs typeface="+mn-cs"/>
              </a:rPr>
              <a:t>vol.94, no.591, p.156-161</a:t>
            </a:r>
          </a:p>
          <a:p>
            <a:pPr fontAlgn="auto">
              <a:spcAft>
                <a:spcPts val="0"/>
              </a:spcAft>
              <a:buFont typeface="Arial" pitchFamily="34" charset="0"/>
              <a:buNone/>
              <a:defRPr/>
            </a:pPr>
            <a:r>
              <a:rPr lang="en-AU" sz="4800" dirty="0">
                <a:solidFill>
                  <a:schemeClr val="bg1"/>
                </a:solidFill>
                <a:ea typeface="+mn-ea"/>
                <a:cs typeface="+mn-cs"/>
              </a:rPr>
              <a:t> </a:t>
            </a:r>
          </a:p>
          <a:p>
            <a:pPr fontAlgn="auto">
              <a:spcAft>
                <a:spcPts val="0"/>
              </a:spcAft>
              <a:buFont typeface="Arial" pitchFamily="34" charset="0"/>
              <a:buNone/>
              <a:defRPr/>
            </a:pPr>
            <a:r>
              <a:rPr lang="en-AU" sz="4800" dirty="0">
                <a:solidFill>
                  <a:schemeClr val="bg1"/>
                </a:solidFill>
                <a:ea typeface="+mn-ea"/>
                <a:cs typeface="+mn-cs"/>
              </a:rPr>
              <a:t>Des Forges, A. (2007) ‘Call to Genocide: Radio in Rwanda 1994’ in Thompson, A. (2007) </a:t>
            </a:r>
            <a:r>
              <a:rPr lang="en-AU" sz="4800" i="1" dirty="0">
                <a:solidFill>
                  <a:schemeClr val="bg1"/>
                </a:solidFill>
                <a:ea typeface="+mn-ea"/>
                <a:cs typeface="+mn-cs"/>
              </a:rPr>
              <a:t>The Media and the Rwanda Genocide, </a:t>
            </a:r>
            <a:r>
              <a:rPr lang="en-AU" sz="4800" dirty="0">
                <a:solidFill>
                  <a:schemeClr val="bg1"/>
                </a:solidFill>
                <a:ea typeface="+mn-ea"/>
                <a:cs typeface="+mn-cs"/>
              </a:rPr>
              <a:t>Pluto Press, London, p.20-39</a:t>
            </a:r>
          </a:p>
          <a:p>
            <a:pPr fontAlgn="auto">
              <a:spcAft>
                <a:spcPts val="0"/>
              </a:spcAft>
              <a:buFont typeface="Arial" pitchFamily="34" charset="0"/>
              <a:buNone/>
              <a:defRPr/>
            </a:pPr>
            <a:r>
              <a:rPr lang="en-AU" sz="4800" dirty="0">
                <a:solidFill>
                  <a:schemeClr val="bg1"/>
                </a:solidFill>
                <a:ea typeface="+mn-ea"/>
                <a:cs typeface="+mn-cs"/>
              </a:rPr>
              <a:t> </a:t>
            </a:r>
          </a:p>
          <a:p>
            <a:pPr fontAlgn="auto">
              <a:spcAft>
                <a:spcPts val="0"/>
              </a:spcAft>
              <a:buFont typeface="Arial" pitchFamily="34" charset="0"/>
              <a:buNone/>
              <a:defRPr/>
            </a:pPr>
            <a:r>
              <a:rPr lang="en-AU" sz="4800" dirty="0">
                <a:solidFill>
                  <a:schemeClr val="bg1"/>
                </a:solidFill>
                <a:ea typeface="+mn-ea"/>
                <a:cs typeface="+mn-cs"/>
              </a:rPr>
              <a:t>Doyle, M. (2007) ‘Reporting the Genocide’, in Thompson, A. (2007) </a:t>
            </a:r>
            <a:r>
              <a:rPr lang="en-AU" sz="4800" i="1" dirty="0">
                <a:solidFill>
                  <a:schemeClr val="bg1"/>
                </a:solidFill>
                <a:ea typeface="+mn-ea"/>
                <a:cs typeface="+mn-cs"/>
              </a:rPr>
              <a:t>The Media and the Rwanda Genocide, </a:t>
            </a:r>
            <a:r>
              <a:rPr lang="en-AU" sz="4800" dirty="0">
                <a:solidFill>
                  <a:schemeClr val="bg1"/>
                </a:solidFill>
                <a:ea typeface="+mn-ea"/>
                <a:cs typeface="+mn-cs"/>
              </a:rPr>
              <a:t>Pluto Press, London, </a:t>
            </a:r>
            <a:r>
              <a:rPr lang="en-AU" sz="4800" dirty="0" smtClean="0">
                <a:solidFill>
                  <a:schemeClr val="bg1"/>
                </a:solidFill>
                <a:ea typeface="+mn-ea"/>
                <a:cs typeface="+mn-cs"/>
              </a:rPr>
              <a:t>p.20-39</a:t>
            </a:r>
          </a:p>
          <a:p>
            <a:pPr fontAlgn="auto">
              <a:spcAft>
                <a:spcPts val="0"/>
              </a:spcAft>
              <a:buFont typeface="Arial" pitchFamily="34" charset="0"/>
              <a:buNone/>
              <a:defRPr/>
            </a:pPr>
            <a:endParaRPr lang="en-AU" sz="4800" dirty="0" smtClean="0">
              <a:solidFill>
                <a:schemeClr val="bg1"/>
              </a:solidFill>
              <a:ea typeface="+mn-ea"/>
              <a:cs typeface="+mn-cs"/>
            </a:endParaRPr>
          </a:p>
          <a:p>
            <a:pPr fontAlgn="auto">
              <a:spcAft>
                <a:spcPts val="0"/>
              </a:spcAft>
              <a:buFont typeface="Arial" pitchFamily="34" charset="0"/>
              <a:buNone/>
              <a:defRPr/>
            </a:pPr>
            <a:r>
              <a:rPr lang="en-AU" sz="4800" dirty="0" smtClean="0">
                <a:solidFill>
                  <a:schemeClr val="bg1"/>
                </a:solidFill>
                <a:ea typeface="+mn-ea"/>
                <a:cs typeface="+mn-cs"/>
              </a:rPr>
              <a:t>Diamond, J. (2006) ‘Collapse: how societies choose to fail or succeed’, Penguin Books, New York, p.318</a:t>
            </a:r>
          </a:p>
          <a:p>
            <a:pPr fontAlgn="auto">
              <a:spcAft>
                <a:spcPts val="0"/>
              </a:spcAft>
              <a:buFont typeface="Arial" pitchFamily="34" charset="0"/>
              <a:buNone/>
              <a:defRPr/>
            </a:pPr>
            <a:endParaRPr lang="en-AU" sz="4800" dirty="0">
              <a:solidFill>
                <a:schemeClr val="bg1"/>
              </a:solidFill>
              <a:ea typeface="+mn-ea"/>
              <a:cs typeface="+mn-cs"/>
            </a:endParaRPr>
          </a:p>
          <a:p>
            <a:pPr fontAlgn="auto">
              <a:spcAft>
                <a:spcPts val="0"/>
              </a:spcAft>
              <a:buFont typeface="Arial" pitchFamily="34" charset="0"/>
              <a:buNone/>
              <a:defRPr/>
            </a:pPr>
            <a:endParaRPr lang="en-AU" sz="4800" dirty="0">
              <a:solidFill>
                <a:schemeClr val="bg1"/>
              </a:solidFill>
              <a:ea typeface="+mn-ea"/>
              <a:cs typeface="+mn-cs"/>
            </a:endParaRPr>
          </a:p>
          <a:p>
            <a:pPr fontAlgn="auto">
              <a:spcAft>
                <a:spcPts val="0"/>
              </a:spcAft>
              <a:buFont typeface="Arial" pitchFamily="34" charset="0"/>
              <a:buNone/>
              <a:defRPr/>
            </a:pPr>
            <a:endParaRPr lang="en-AU" dirty="0">
              <a:solidFill>
                <a:schemeClr val="bg1"/>
              </a:solidFill>
              <a:ea typeface="+mn-ea"/>
              <a:cs typeface="+mn-cs"/>
            </a:endParaRPr>
          </a:p>
        </p:txBody>
      </p:sp>
    </p:spTree>
  </p:cSld>
  <p:clrMapOvr>
    <a:masterClrMapping/>
  </p:clrMapOvr>
  <p:transition advTm="4009"/>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AU" smtClean="0">
                <a:solidFill>
                  <a:schemeClr val="bg1"/>
                </a:solidFill>
                <a:latin typeface="Capture it" charset="0"/>
              </a:rPr>
              <a:t>References</a:t>
            </a:r>
          </a:p>
        </p:txBody>
      </p:sp>
      <p:sp>
        <p:nvSpPr>
          <p:cNvPr id="98306" name="Content Placeholder 2"/>
          <p:cNvSpPr>
            <a:spLocks noGrp="1"/>
          </p:cNvSpPr>
          <p:nvPr>
            <p:ph idx="1"/>
          </p:nvPr>
        </p:nvSpPr>
        <p:spPr>
          <a:xfrm>
            <a:off x="457200" y="1341438"/>
            <a:ext cx="8229600" cy="5183187"/>
          </a:xfrm>
        </p:spPr>
        <p:txBody>
          <a:bodyPr/>
          <a:lstStyle/>
          <a:p>
            <a:pPr>
              <a:buFont typeface="Arial" pitchFamily="84" charset="0"/>
              <a:buNone/>
            </a:pPr>
            <a:r>
              <a:rPr lang="en-AU" sz="1200" smtClean="0">
                <a:solidFill>
                  <a:schemeClr val="bg1"/>
                </a:solidFill>
              </a:rPr>
              <a:t>International Commission (1993) ‘International Commission of Investigation on Human Right Violations in Rwanda since October 1, 1990’, Final report. Africa Watch, International Federation of Human Rights Leagues, Interafrican Union for Human and Peoples’ Rights, and the International Center for Human Rights and Democratic Development, New York and Paris, March. in Des Forges, A. (2007) ‘Call to Genocide: Radio in Rwanda 1994’ in Thompson, A. (2007) </a:t>
            </a:r>
            <a:r>
              <a:rPr lang="en-AU" sz="1200" i="1" smtClean="0">
                <a:solidFill>
                  <a:schemeClr val="bg1"/>
                </a:solidFill>
              </a:rPr>
              <a:t>The Media and the Rwanda Genocide, </a:t>
            </a:r>
            <a:r>
              <a:rPr lang="en-AU" sz="1200" smtClean="0">
                <a:solidFill>
                  <a:schemeClr val="bg1"/>
                </a:solidFill>
              </a:rPr>
              <a:t>Pluto Press, London, p.20-39</a:t>
            </a:r>
          </a:p>
          <a:p>
            <a:pPr>
              <a:buFont typeface="Arial" pitchFamily="84" charset="0"/>
              <a:buNone/>
            </a:pPr>
            <a:r>
              <a:rPr lang="en-AU" sz="1200" smtClean="0">
                <a:solidFill>
                  <a:schemeClr val="bg1"/>
                </a:solidFill>
              </a:rPr>
              <a:t> </a:t>
            </a:r>
          </a:p>
          <a:p>
            <a:pPr>
              <a:buFont typeface="Arial" pitchFamily="84" charset="0"/>
              <a:buNone/>
            </a:pPr>
            <a:r>
              <a:rPr lang="en-AU" sz="1200" smtClean="0">
                <a:solidFill>
                  <a:schemeClr val="bg1"/>
                </a:solidFill>
              </a:rPr>
              <a:t>James, E. (2008) ‘Media, genocide and international response: another look at Rwanda’, </a:t>
            </a:r>
            <a:r>
              <a:rPr lang="en-AU" sz="1200" i="1" smtClean="0">
                <a:solidFill>
                  <a:schemeClr val="bg1"/>
                </a:solidFill>
              </a:rPr>
              <a:t>Small Wars &amp; Insurgencies,</a:t>
            </a:r>
            <a:r>
              <a:rPr lang="en-AU" sz="1200" smtClean="0">
                <a:solidFill>
                  <a:schemeClr val="bg1"/>
                </a:solidFill>
              </a:rPr>
              <a:t> vol.19, no.1, p.89-115</a:t>
            </a:r>
          </a:p>
          <a:p>
            <a:pPr>
              <a:buFont typeface="Arial" pitchFamily="84" charset="0"/>
              <a:buNone/>
            </a:pPr>
            <a:r>
              <a:rPr lang="en-AU" sz="1200" smtClean="0">
                <a:solidFill>
                  <a:schemeClr val="bg1"/>
                </a:solidFill>
              </a:rPr>
              <a:t> </a:t>
            </a:r>
          </a:p>
          <a:p>
            <a:pPr>
              <a:buFont typeface="Arial" pitchFamily="84" charset="0"/>
              <a:buNone/>
            </a:pPr>
            <a:r>
              <a:rPr lang="en-AU" sz="1200" smtClean="0">
                <a:solidFill>
                  <a:schemeClr val="bg1"/>
                </a:solidFill>
              </a:rPr>
              <a:t>Kuperman, A.J. (2003) ‘How the Media Missed Rwandan Genocide’, accessed 06/06/2013, http://www.hawaii.edu/powerkills/COMM.7.8.03.HTM</a:t>
            </a:r>
          </a:p>
          <a:p>
            <a:pPr>
              <a:buFont typeface="Arial" pitchFamily="84" charset="0"/>
              <a:buNone/>
            </a:pPr>
            <a:r>
              <a:rPr lang="en-AU" sz="1200" smtClean="0">
                <a:solidFill>
                  <a:schemeClr val="bg1"/>
                </a:solidFill>
              </a:rPr>
              <a:t> </a:t>
            </a:r>
          </a:p>
          <a:p>
            <a:pPr>
              <a:buFont typeface="Arial" pitchFamily="84" charset="0"/>
              <a:buNone/>
            </a:pPr>
            <a:r>
              <a:rPr lang="en-AU" sz="1200" smtClean="0">
                <a:solidFill>
                  <a:schemeClr val="bg1"/>
                </a:solidFill>
              </a:rPr>
              <a:t>Republic of Rwanda (n.d.) ‘The Rwandese Patriotic Front’, accessed 05/06/2013, www.gov.rw</a:t>
            </a:r>
          </a:p>
          <a:p>
            <a:pPr>
              <a:buFont typeface="Arial" pitchFamily="84" charset="0"/>
              <a:buNone/>
            </a:pPr>
            <a:r>
              <a:rPr lang="en-AU" sz="1200" smtClean="0">
                <a:solidFill>
                  <a:schemeClr val="bg1"/>
                </a:solidFill>
              </a:rPr>
              <a:t> </a:t>
            </a:r>
          </a:p>
          <a:p>
            <a:pPr>
              <a:buFont typeface="Arial" pitchFamily="84" charset="0"/>
              <a:buNone/>
            </a:pPr>
            <a:r>
              <a:rPr lang="en-AU" sz="1200" smtClean="0">
                <a:solidFill>
                  <a:schemeClr val="bg1"/>
                </a:solidFill>
              </a:rPr>
              <a:t>Rubinstein, W.D. (2004) ‘Genocide and Historical Debate’, </a:t>
            </a:r>
            <a:r>
              <a:rPr lang="en-AU" sz="1200" i="1" smtClean="0">
                <a:solidFill>
                  <a:schemeClr val="bg1"/>
                </a:solidFill>
              </a:rPr>
              <a:t>History Today, </a:t>
            </a:r>
            <a:r>
              <a:rPr lang="en-AU" sz="1200" smtClean="0">
                <a:solidFill>
                  <a:schemeClr val="bg1"/>
                </a:solidFill>
              </a:rPr>
              <a:t>vol.54, no.4, p.36-38</a:t>
            </a:r>
          </a:p>
          <a:p>
            <a:pPr>
              <a:buFont typeface="Arial" pitchFamily="84" charset="0"/>
              <a:buNone/>
            </a:pPr>
            <a:r>
              <a:rPr lang="en-AU" sz="1200" smtClean="0">
                <a:solidFill>
                  <a:schemeClr val="bg1"/>
                </a:solidFill>
              </a:rPr>
              <a:t> </a:t>
            </a:r>
          </a:p>
          <a:p>
            <a:pPr>
              <a:buFont typeface="Arial" pitchFamily="84" charset="0"/>
              <a:buNone/>
            </a:pPr>
            <a:r>
              <a:rPr lang="en-AU" sz="1200" smtClean="0">
                <a:solidFill>
                  <a:schemeClr val="bg1"/>
                </a:solidFill>
              </a:rPr>
              <a:t>Stanton, G.H. (2004) ‘Could the Rwandan Genocide have been prevented?’, </a:t>
            </a:r>
            <a:r>
              <a:rPr lang="en-AU" sz="1200" i="1" smtClean="0">
                <a:solidFill>
                  <a:schemeClr val="bg1"/>
                </a:solidFill>
              </a:rPr>
              <a:t>Journal of Genocide Research, </a:t>
            </a:r>
            <a:r>
              <a:rPr lang="en-AU" sz="1200" smtClean="0">
                <a:solidFill>
                  <a:schemeClr val="bg1"/>
                </a:solidFill>
              </a:rPr>
              <a:t>vol.6, no.2, p.211-222</a:t>
            </a:r>
          </a:p>
          <a:p>
            <a:pPr>
              <a:buFont typeface="Arial" pitchFamily="84" charset="0"/>
              <a:buNone/>
            </a:pPr>
            <a:r>
              <a:rPr lang="en-AU" sz="1200" smtClean="0">
                <a:solidFill>
                  <a:schemeClr val="bg1"/>
                </a:solidFill>
              </a:rPr>
              <a:t> </a:t>
            </a:r>
          </a:p>
          <a:p>
            <a:pPr>
              <a:buFont typeface="Arial" pitchFamily="84" charset="0"/>
              <a:buNone/>
            </a:pPr>
            <a:r>
              <a:rPr lang="en-AU" sz="1200" smtClean="0">
                <a:solidFill>
                  <a:schemeClr val="bg1"/>
                </a:solidFill>
              </a:rPr>
              <a:t>Stone, D. (2004) ‘Genocide as Transgression’, </a:t>
            </a:r>
            <a:r>
              <a:rPr lang="en-AU" sz="1200" i="1" smtClean="0">
                <a:solidFill>
                  <a:schemeClr val="bg1"/>
                </a:solidFill>
              </a:rPr>
              <a:t>European Journal of Social Theory, </a:t>
            </a:r>
            <a:r>
              <a:rPr lang="en-AU" sz="1200" smtClean="0">
                <a:solidFill>
                  <a:schemeClr val="bg1"/>
                </a:solidFill>
              </a:rPr>
              <a:t>vol.7, no.45, p.45-60</a:t>
            </a:r>
          </a:p>
          <a:p>
            <a:pPr>
              <a:buFont typeface="Arial" pitchFamily="84" charset="0"/>
              <a:buNone/>
            </a:pPr>
            <a:r>
              <a:rPr lang="en-AU" sz="1200" smtClean="0">
                <a:solidFill>
                  <a:schemeClr val="bg1"/>
                </a:solidFill>
              </a:rPr>
              <a:t> </a:t>
            </a:r>
          </a:p>
          <a:p>
            <a:pPr>
              <a:buFont typeface="Arial" pitchFamily="84" charset="0"/>
              <a:buNone/>
            </a:pPr>
            <a:r>
              <a:rPr lang="en-AU" sz="1200" smtClean="0">
                <a:solidFill>
                  <a:schemeClr val="bg1"/>
                </a:solidFill>
              </a:rPr>
              <a:t>UN (2000) ‘Convention on the Prevention and Punishment of the Crime of Genocide, New York, 9 December 1948’, accessed 05/06/2013, http://www.un.org/ </a:t>
            </a:r>
          </a:p>
          <a:p>
            <a:pPr>
              <a:buFont typeface="Arial" pitchFamily="84" charset="0"/>
              <a:buNone/>
            </a:pPr>
            <a:r>
              <a:rPr lang="en-AU" sz="1200" smtClean="0">
                <a:solidFill>
                  <a:schemeClr val="bg1"/>
                </a:solidFill>
              </a:rPr>
              <a:t> </a:t>
            </a:r>
          </a:p>
          <a:p>
            <a:pPr>
              <a:buFont typeface="Arial" pitchFamily="84" charset="0"/>
              <a:buNone/>
            </a:pPr>
            <a:r>
              <a:rPr lang="en-AU" sz="1200" smtClean="0">
                <a:solidFill>
                  <a:schemeClr val="bg1"/>
                </a:solidFill>
              </a:rPr>
              <a:t>US Holocaust Museum (n.d.) ‘Coining a word and championing a cause: The story of Raphael Lemkin’, </a:t>
            </a:r>
            <a:r>
              <a:rPr lang="en-AU" sz="1200" i="1" smtClean="0">
                <a:solidFill>
                  <a:schemeClr val="bg1"/>
                </a:solidFill>
              </a:rPr>
              <a:t>Holocaust Encyclopaedia, </a:t>
            </a:r>
            <a:r>
              <a:rPr lang="en-AU" sz="1200" smtClean="0">
                <a:solidFill>
                  <a:schemeClr val="bg1"/>
                </a:solidFill>
              </a:rPr>
              <a:t>accessed 05/06/2013, http://www.ushmm.org</a:t>
            </a:r>
          </a:p>
        </p:txBody>
      </p:sp>
    </p:spTree>
  </p:cSld>
  <p:clrMapOvr>
    <a:masterClrMapping/>
  </p:clrMapOvr>
  <p:transition advTm="3198"/>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AU" smtClean="0">
                <a:solidFill>
                  <a:schemeClr val="bg1"/>
                </a:solidFill>
                <a:latin typeface="Capture it" charset="0"/>
              </a:rPr>
              <a:t>IMAGES</a:t>
            </a:r>
          </a:p>
        </p:txBody>
      </p:sp>
      <p:sp>
        <p:nvSpPr>
          <p:cNvPr id="3" name="Content Placeholder 2"/>
          <p:cNvSpPr>
            <a:spLocks noGrp="1"/>
          </p:cNvSpPr>
          <p:nvPr>
            <p:ph idx="1"/>
          </p:nvPr>
        </p:nvSpPr>
        <p:spPr>
          <a:xfrm>
            <a:off x="457200" y="1916113"/>
            <a:ext cx="8229600" cy="4210050"/>
          </a:xfrm>
        </p:spPr>
        <p:txBody>
          <a:bodyPr rtlCol="0">
            <a:normAutofit fontScale="47500" lnSpcReduction="20000"/>
          </a:bodyPr>
          <a:lstStyle/>
          <a:p>
            <a:pPr fontAlgn="auto">
              <a:spcAft>
                <a:spcPts val="0"/>
              </a:spcAft>
              <a:buFont typeface="Arial" pitchFamily="34" charset="0"/>
              <a:buNone/>
              <a:defRPr/>
            </a:pPr>
            <a:r>
              <a:rPr lang="en-AU" sz="2300" dirty="0">
                <a:solidFill>
                  <a:schemeClr val="bg1"/>
                </a:solidFill>
                <a:ea typeface="+mn-ea"/>
                <a:cs typeface="+mn-cs"/>
              </a:rPr>
              <a:t>http://genocidewatch.net/genocide-2/genocide-and-politicide/</a:t>
            </a:r>
          </a:p>
          <a:p>
            <a:pPr fontAlgn="auto">
              <a:spcAft>
                <a:spcPts val="0"/>
              </a:spcAft>
              <a:buFont typeface="Arial" pitchFamily="34" charset="0"/>
              <a:buNone/>
              <a:defRPr/>
            </a:pPr>
            <a:r>
              <a:rPr lang="en-AU" sz="2300" dirty="0">
                <a:solidFill>
                  <a:schemeClr val="bg1"/>
                </a:solidFill>
                <a:ea typeface="+mn-ea"/>
                <a:cs typeface="+mn-cs"/>
              </a:rPr>
              <a:t> </a:t>
            </a:r>
          </a:p>
          <a:p>
            <a:pPr fontAlgn="auto">
              <a:spcAft>
                <a:spcPts val="0"/>
              </a:spcAft>
              <a:buFont typeface="Arial" pitchFamily="34" charset="0"/>
              <a:buNone/>
              <a:defRPr/>
            </a:pPr>
            <a:r>
              <a:rPr lang="en-AU" sz="2300" dirty="0">
                <a:solidFill>
                  <a:schemeClr val="bg1"/>
                </a:solidFill>
                <a:ea typeface="+mn-ea"/>
                <a:cs typeface="+mn-cs"/>
              </a:rPr>
              <a:t>http://diatribe-column.blogspot.com.au/2013/03/genocide-gyrations.html</a:t>
            </a:r>
          </a:p>
          <a:p>
            <a:pPr fontAlgn="auto">
              <a:spcAft>
                <a:spcPts val="0"/>
              </a:spcAft>
              <a:buFont typeface="Arial" pitchFamily="34" charset="0"/>
              <a:buNone/>
              <a:defRPr/>
            </a:pPr>
            <a:r>
              <a:rPr lang="en-AU" sz="2300" dirty="0">
                <a:solidFill>
                  <a:schemeClr val="bg1"/>
                </a:solidFill>
                <a:ea typeface="+mn-ea"/>
                <a:cs typeface="+mn-cs"/>
              </a:rPr>
              <a:t> </a:t>
            </a:r>
          </a:p>
          <a:p>
            <a:pPr fontAlgn="auto">
              <a:spcAft>
                <a:spcPts val="0"/>
              </a:spcAft>
              <a:buFont typeface="Arial" pitchFamily="34" charset="0"/>
              <a:buNone/>
              <a:defRPr/>
            </a:pPr>
            <a:r>
              <a:rPr lang="en-AU" sz="2300" dirty="0">
                <a:solidFill>
                  <a:schemeClr val="bg1"/>
                </a:solidFill>
                <a:ea typeface="+mn-ea"/>
                <a:cs typeface="+mn-cs"/>
              </a:rPr>
              <a:t>http://artsonline.monash.edu.au/acjc/ats2057-genocide/</a:t>
            </a:r>
          </a:p>
          <a:p>
            <a:pPr fontAlgn="auto">
              <a:spcAft>
                <a:spcPts val="0"/>
              </a:spcAft>
              <a:buFont typeface="Arial" pitchFamily="34" charset="0"/>
              <a:buNone/>
              <a:defRPr/>
            </a:pPr>
            <a:r>
              <a:rPr lang="en-AU" sz="2300" dirty="0">
                <a:solidFill>
                  <a:schemeClr val="bg1"/>
                </a:solidFill>
                <a:ea typeface="+mn-ea"/>
                <a:cs typeface="+mn-cs"/>
              </a:rPr>
              <a:t> </a:t>
            </a:r>
          </a:p>
          <a:p>
            <a:pPr fontAlgn="auto">
              <a:spcAft>
                <a:spcPts val="0"/>
              </a:spcAft>
              <a:buFont typeface="Arial" pitchFamily="34" charset="0"/>
              <a:buNone/>
              <a:defRPr/>
            </a:pPr>
            <a:r>
              <a:rPr lang="en-AU" sz="2300" dirty="0">
                <a:solidFill>
                  <a:schemeClr val="bg1"/>
                </a:solidFill>
                <a:ea typeface="+mn-ea"/>
                <a:cs typeface="+mn-cs"/>
              </a:rPr>
              <a:t>http://bradleygray96.wix.com/genocide</a:t>
            </a:r>
          </a:p>
          <a:p>
            <a:pPr fontAlgn="auto">
              <a:spcAft>
                <a:spcPts val="0"/>
              </a:spcAft>
              <a:buFont typeface="Arial" pitchFamily="34" charset="0"/>
              <a:buNone/>
              <a:defRPr/>
            </a:pPr>
            <a:r>
              <a:rPr lang="en-AU" sz="2300" dirty="0">
                <a:solidFill>
                  <a:schemeClr val="bg1"/>
                </a:solidFill>
                <a:ea typeface="+mn-ea"/>
                <a:cs typeface="+mn-cs"/>
              </a:rPr>
              <a:t> </a:t>
            </a:r>
          </a:p>
          <a:p>
            <a:pPr fontAlgn="auto">
              <a:spcAft>
                <a:spcPts val="0"/>
              </a:spcAft>
              <a:buFont typeface="Arial" pitchFamily="34" charset="0"/>
              <a:buNone/>
              <a:defRPr/>
            </a:pPr>
            <a:r>
              <a:rPr lang="en-AU" sz="2300" dirty="0">
                <a:solidFill>
                  <a:schemeClr val="bg1"/>
                </a:solidFill>
                <a:ea typeface="+mn-ea"/>
                <a:cs typeface="+mn-cs"/>
              </a:rPr>
              <a:t>http://www.muslimpopulation.com/africa/Rwanda/Islam%20Blooms%20in%20Rwanda%20Genocide's%20Wake.htm</a:t>
            </a:r>
          </a:p>
          <a:p>
            <a:pPr fontAlgn="auto">
              <a:spcAft>
                <a:spcPts val="0"/>
              </a:spcAft>
              <a:buFont typeface="Arial" pitchFamily="34" charset="0"/>
              <a:buNone/>
              <a:defRPr/>
            </a:pPr>
            <a:r>
              <a:rPr lang="en-AU" sz="2300" dirty="0">
                <a:solidFill>
                  <a:schemeClr val="bg1"/>
                </a:solidFill>
                <a:ea typeface="+mn-ea"/>
                <a:cs typeface="+mn-cs"/>
              </a:rPr>
              <a:t> </a:t>
            </a:r>
          </a:p>
          <a:p>
            <a:pPr fontAlgn="auto">
              <a:spcAft>
                <a:spcPts val="0"/>
              </a:spcAft>
              <a:buFont typeface="Arial" pitchFamily="34" charset="0"/>
              <a:buNone/>
              <a:defRPr/>
            </a:pPr>
            <a:r>
              <a:rPr lang="en-AU" sz="2300" dirty="0">
                <a:solidFill>
                  <a:schemeClr val="bg1"/>
                </a:solidFill>
                <a:ea typeface="+mn-ea"/>
                <a:cs typeface="+mn-cs"/>
              </a:rPr>
              <a:t>http://www.genocidepreventionmonth.org/genocide-in-darfur.html</a:t>
            </a:r>
          </a:p>
          <a:p>
            <a:pPr fontAlgn="auto">
              <a:spcAft>
                <a:spcPts val="0"/>
              </a:spcAft>
              <a:buFont typeface="Arial" pitchFamily="34" charset="0"/>
              <a:buNone/>
              <a:defRPr/>
            </a:pPr>
            <a:r>
              <a:rPr lang="en-AU" sz="2300" dirty="0">
                <a:solidFill>
                  <a:schemeClr val="bg1"/>
                </a:solidFill>
                <a:ea typeface="+mn-ea"/>
                <a:cs typeface="+mn-cs"/>
              </a:rPr>
              <a:t> </a:t>
            </a:r>
          </a:p>
          <a:p>
            <a:pPr fontAlgn="auto">
              <a:spcAft>
                <a:spcPts val="0"/>
              </a:spcAft>
              <a:buFont typeface="Arial" pitchFamily="34" charset="0"/>
              <a:buNone/>
              <a:defRPr/>
            </a:pPr>
            <a:r>
              <a:rPr lang="en-AU" sz="2300" dirty="0">
                <a:solidFill>
                  <a:schemeClr val="bg1"/>
                </a:solidFill>
                <a:ea typeface="+mn-ea"/>
                <a:cs typeface="+mn-cs"/>
              </a:rPr>
              <a:t>http://vimeo.com/13501953</a:t>
            </a:r>
          </a:p>
          <a:p>
            <a:pPr fontAlgn="auto">
              <a:spcAft>
                <a:spcPts val="0"/>
              </a:spcAft>
              <a:buFont typeface="Arial" pitchFamily="34" charset="0"/>
              <a:buNone/>
              <a:defRPr/>
            </a:pPr>
            <a:r>
              <a:rPr lang="en-AU" sz="2300" dirty="0">
                <a:solidFill>
                  <a:schemeClr val="bg1"/>
                </a:solidFill>
                <a:ea typeface="+mn-ea"/>
                <a:cs typeface="+mn-cs"/>
              </a:rPr>
              <a:t> </a:t>
            </a:r>
          </a:p>
          <a:p>
            <a:pPr fontAlgn="auto">
              <a:spcAft>
                <a:spcPts val="0"/>
              </a:spcAft>
              <a:buFont typeface="Arial" pitchFamily="34" charset="0"/>
              <a:buNone/>
              <a:defRPr/>
            </a:pPr>
            <a:r>
              <a:rPr lang="en-AU" sz="2300" dirty="0">
                <a:solidFill>
                  <a:schemeClr val="bg1"/>
                </a:solidFill>
                <a:ea typeface="+mn-ea"/>
                <a:cs typeface="+mn-cs"/>
              </a:rPr>
              <a:t>http://fs.huntingdon.edu/jlewis/syl/ircomp/MapsRwanda.htm</a:t>
            </a:r>
          </a:p>
          <a:p>
            <a:pPr fontAlgn="auto">
              <a:spcAft>
                <a:spcPts val="0"/>
              </a:spcAft>
              <a:buFont typeface="Arial" pitchFamily="34" charset="0"/>
              <a:buNone/>
              <a:defRPr/>
            </a:pPr>
            <a:r>
              <a:rPr lang="en-AU" sz="2300" dirty="0">
                <a:solidFill>
                  <a:schemeClr val="bg1"/>
                </a:solidFill>
                <a:ea typeface="+mn-ea"/>
                <a:cs typeface="+mn-cs"/>
              </a:rPr>
              <a:t> </a:t>
            </a:r>
          </a:p>
          <a:p>
            <a:pPr fontAlgn="auto">
              <a:spcAft>
                <a:spcPts val="0"/>
              </a:spcAft>
              <a:buFont typeface="Arial" pitchFamily="34" charset="0"/>
              <a:buNone/>
              <a:defRPr/>
            </a:pPr>
            <a:r>
              <a:rPr lang="en-AU" sz="2300" dirty="0">
                <a:solidFill>
                  <a:schemeClr val="bg1"/>
                </a:solidFill>
                <a:ea typeface="+mn-ea"/>
                <a:cs typeface="+mn-cs"/>
              </a:rPr>
              <a:t>http://writepass.co.uk/journal/2012/12/tourism-in-rwanda-is-rapidly-increasing-since-the-genocide-that-took-place-in-1994/map-of-rwanda/</a:t>
            </a:r>
          </a:p>
          <a:p>
            <a:pPr fontAlgn="auto">
              <a:spcAft>
                <a:spcPts val="0"/>
              </a:spcAft>
              <a:buFont typeface="Arial" pitchFamily="34" charset="0"/>
              <a:buNone/>
              <a:defRPr/>
            </a:pPr>
            <a:r>
              <a:rPr lang="en-AU" sz="2300" dirty="0">
                <a:solidFill>
                  <a:schemeClr val="bg1"/>
                </a:solidFill>
                <a:ea typeface="+mn-ea"/>
                <a:cs typeface="+mn-cs"/>
              </a:rPr>
              <a:t> </a:t>
            </a:r>
          </a:p>
          <a:p>
            <a:pPr fontAlgn="auto">
              <a:spcAft>
                <a:spcPts val="0"/>
              </a:spcAft>
              <a:buFont typeface="Arial" pitchFamily="34" charset="0"/>
              <a:buNone/>
              <a:defRPr/>
            </a:pPr>
            <a:r>
              <a:rPr lang="en-AU" sz="2300" dirty="0">
                <a:solidFill>
                  <a:schemeClr val="bg1"/>
                </a:solidFill>
                <a:ea typeface="+mn-ea"/>
                <a:cs typeface="+mn-cs"/>
              </a:rPr>
              <a:t>http://nordicapproach.wordpress.com/2012/05/09/rwandaburundi-2012/</a:t>
            </a:r>
          </a:p>
          <a:p>
            <a:pPr fontAlgn="auto">
              <a:spcAft>
                <a:spcPts val="0"/>
              </a:spcAft>
              <a:buFont typeface="Arial" pitchFamily="34" charset="0"/>
              <a:buNone/>
              <a:defRPr/>
            </a:pPr>
            <a:r>
              <a:rPr lang="en-AU" sz="2300" dirty="0">
                <a:solidFill>
                  <a:schemeClr val="bg1"/>
                </a:solidFill>
                <a:ea typeface="+mn-ea"/>
                <a:cs typeface="+mn-cs"/>
              </a:rPr>
              <a:t> </a:t>
            </a:r>
          </a:p>
          <a:p>
            <a:pPr fontAlgn="auto">
              <a:spcAft>
                <a:spcPts val="0"/>
              </a:spcAft>
              <a:buFont typeface="Arial" pitchFamily="34" charset="0"/>
              <a:buNone/>
              <a:defRPr/>
            </a:pPr>
            <a:r>
              <a:rPr lang="en-AU" sz="2300" dirty="0">
                <a:solidFill>
                  <a:schemeClr val="bg1"/>
                </a:solidFill>
                <a:ea typeface="+mn-ea"/>
                <a:cs typeface="+mn-cs"/>
              </a:rPr>
              <a:t>http://spazzinsf.wordpress.com/tag/rwanda/</a:t>
            </a:r>
          </a:p>
          <a:p>
            <a:pPr fontAlgn="auto">
              <a:spcAft>
                <a:spcPts val="0"/>
              </a:spcAft>
              <a:buFont typeface="Arial" pitchFamily="34" charset="0"/>
              <a:buNone/>
              <a:defRPr/>
            </a:pPr>
            <a:r>
              <a:rPr lang="en-AU" sz="2400" dirty="0">
                <a:solidFill>
                  <a:schemeClr val="bg1"/>
                </a:solidFill>
                <a:ea typeface="+mn-ea"/>
                <a:cs typeface="+mn-cs"/>
              </a:rPr>
              <a:t> </a:t>
            </a:r>
          </a:p>
        </p:txBody>
      </p:sp>
      <p:sp>
        <p:nvSpPr>
          <p:cNvPr id="99331" name="TextBox 3"/>
          <p:cNvSpPr txBox="1">
            <a:spLocks noChangeArrowheads="1"/>
          </p:cNvSpPr>
          <p:nvPr/>
        </p:nvSpPr>
        <p:spPr bwMode="auto">
          <a:xfrm>
            <a:off x="3059113" y="1052513"/>
            <a:ext cx="2921000" cy="369887"/>
          </a:xfrm>
          <a:prstGeom prst="rect">
            <a:avLst/>
          </a:prstGeom>
          <a:noFill/>
          <a:ln w="9525">
            <a:noFill/>
            <a:miter lim="800000"/>
            <a:headEnd/>
            <a:tailEnd/>
          </a:ln>
        </p:spPr>
        <p:txBody>
          <a:bodyPr wrap="none">
            <a:prstTxWarp prst="textNoShape">
              <a:avLst/>
            </a:prstTxWarp>
            <a:spAutoFit/>
          </a:bodyPr>
          <a:lstStyle/>
          <a:p>
            <a:r>
              <a:rPr lang="en-AU">
                <a:solidFill>
                  <a:schemeClr val="bg1"/>
                </a:solidFill>
                <a:latin typeface="Calibri" pitchFamily="84" charset="0"/>
              </a:rPr>
              <a:t>In the order that they appear</a:t>
            </a:r>
          </a:p>
        </p:txBody>
      </p:sp>
    </p:spTree>
  </p:cSld>
  <p:clrMapOvr>
    <a:masterClrMapping/>
  </p:clrMapOvr>
  <p:transition advTm="468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endParaRPr lang="en-AU"/>
          </a:p>
        </p:txBody>
      </p:sp>
      <p:sp>
        <p:nvSpPr>
          <p:cNvPr id="17410" name="Content Placeholder 2"/>
          <p:cNvSpPr>
            <a:spLocks noGrp="1"/>
          </p:cNvSpPr>
          <p:nvPr>
            <p:ph idx="1"/>
          </p:nvPr>
        </p:nvSpPr>
        <p:spPr/>
        <p:txBody>
          <a:bodyPr/>
          <a:lstStyle/>
          <a:p>
            <a:endParaRPr lang="en-AU"/>
          </a:p>
        </p:txBody>
      </p:sp>
      <p:pic>
        <p:nvPicPr>
          <p:cNvPr id="17411" name="Picture 2" descr="http://genocidewatch.net/wp-content/uploads/2012/06/Armenian-genocide-bones.jpg"/>
          <p:cNvPicPr>
            <a:picLocks noChangeAspect="1" noChangeArrowheads="1"/>
          </p:cNvPicPr>
          <p:nvPr/>
        </p:nvPicPr>
        <p:blipFill>
          <a:blip r:embed="rId3"/>
          <a:srcRect/>
          <a:stretch>
            <a:fillRect/>
          </a:stretch>
        </p:blipFill>
        <p:spPr bwMode="auto">
          <a:xfrm>
            <a:off x="250825" y="549275"/>
            <a:ext cx="8572500" cy="5715000"/>
          </a:xfrm>
          <a:prstGeom prst="rect">
            <a:avLst/>
          </a:prstGeom>
          <a:noFill/>
          <a:ln w="9525">
            <a:noFill/>
            <a:miter lim="800000"/>
            <a:headEnd/>
            <a:tailEnd/>
          </a:ln>
        </p:spPr>
      </p:pic>
    </p:spTree>
  </p:cSld>
  <p:clrMapOvr>
    <a:masterClrMapping/>
  </p:clrMapOvr>
  <p:transition advTm="1186"/>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endParaRPr lang="en-AU"/>
          </a:p>
        </p:txBody>
      </p:sp>
      <p:sp>
        <p:nvSpPr>
          <p:cNvPr id="100354" name="Content Placeholder 2"/>
          <p:cNvSpPr>
            <a:spLocks noGrp="1"/>
          </p:cNvSpPr>
          <p:nvPr>
            <p:ph idx="1"/>
          </p:nvPr>
        </p:nvSpPr>
        <p:spPr>
          <a:xfrm>
            <a:off x="323850" y="1844675"/>
            <a:ext cx="8569325" cy="4752975"/>
          </a:xfrm>
        </p:spPr>
        <p:txBody>
          <a:bodyPr/>
          <a:lstStyle/>
          <a:p>
            <a:pPr>
              <a:buFont typeface="Arial" pitchFamily="84" charset="0"/>
              <a:buNone/>
            </a:pPr>
            <a:r>
              <a:rPr lang="en-AU" sz="1100" smtClean="0">
                <a:solidFill>
                  <a:schemeClr val="bg1"/>
                </a:solidFill>
              </a:rPr>
              <a:t>http://www.photoworkshopuganda.com/</a:t>
            </a:r>
          </a:p>
          <a:p>
            <a:pPr>
              <a:buFont typeface="Arial" pitchFamily="84" charset="0"/>
              <a:buNone/>
            </a:pPr>
            <a:r>
              <a:rPr lang="en-AU" sz="1100" smtClean="0">
                <a:solidFill>
                  <a:schemeClr val="bg1"/>
                </a:solidFill>
              </a:rPr>
              <a:t> </a:t>
            </a:r>
          </a:p>
          <a:p>
            <a:pPr>
              <a:buFont typeface="Arial" pitchFamily="84" charset="0"/>
              <a:buNone/>
            </a:pPr>
            <a:r>
              <a:rPr lang="en-AU" sz="1100" smtClean="0">
                <a:solidFill>
                  <a:schemeClr val="bg1"/>
                </a:solidFill>
              </a:rPr>
              <a:t>http://mediasinfluenceontherwandangenocide.blogspot.com.au/2010/12/hutus-and-tutsis-and-belgium.html</a:t>
            </a:r>
          </a:p>
          <a:p>
            <a:pPr>
              <a:buFont typeface="Arial" pitchFamily="84" charset="0"/>
              <a:buNone/>
            </a:pPr>
            <a:endParaRPr lang="en-AU" sz="1100" smtClean="0">
              <a:solidFill>
                <a:schemeClr val="bg1"/>
              </a:solidFill>
            </a:endParaRPr>
          </a:p>
          <a:p>
            <a:pPr>
              <a:buFont typeface="Arial" pitchFamily="84" charset="0"/>
              <a:buNone/>
            </a:pPr>
            <a:r>
              <a:rPr lang="en-AU" sz="1100" smtClean="0">
                <a:solidFill>
                  <a:schemeClr val="bg1"/>
                </a:solidFill>
              </a:rPr>
              <a:t>http://www.missioni-africane.org/688__1a_domenica_di_avvento_-_29_novembre_2009</a:t>
            </a:r>
          </a:p>
          <a:p>
            <a:pPr>
              <a:buFont typeface="Arial" pitchFamily="84" charset="0"/>
              <a:buNone/>
            </a:pPr>
            <a:r>
              <a:rPr lang="en-AU" sz="1100" smtClean="0">
                <a:solidFill>
                  <a:schemeClr val="bg1"/>
                </a:solidFill>
              </a:rPr>
              <a:t> </a:t>
            </a:r>
          </a:p>
          <a:p>
            <a:pPr>
              <a:buFont typeface="Arial" pitchFamily="84" charset="0"/>
              <a:buNone/>
            </a:pPr>
            <a:r>
              <a:rPr lang="en-AU" sz="1100" smtClean="0">
                <a:solidFill>
                  <a:schemeClr val="bg1"/>
                </a:solidFill>
              </a:rPr>
              <a:t>http://www.popscreen.com/p/MTA3MTA0ODQx/Outsider-folk-art-Rwanda-Tutsi-Hutu-Christian-Mengele-eBay </a:t>
            </a:r>
          </a:p>
          <a:p>
            <a:pPr>
              <a:buFont typeface="Arial" pitchFamily="84" charset="0"/>
              <a:buNone/>
            </a:pPr>
            <a:r>
              <a:rPr lang="en-AU" sz="1100" smtClean="0">
                <a:solidFill>
                  <a:schemeClr val="bg1"/>
                </a:solidFill>
              </a:rPr>
              <a:t> </a:t>
            </a:r>
          </a:p>
          <a:p>
            <a:pPr>
              <a:buFont typeface="Arial" pitchFamily="84" charset="0"/>
              <a:buNone/>
            </a:pPr>
            <a:r>
              <a:rPr lang="en-AU" sz="1100" smtClean="0">
                <a:solidFill>
                  <a:schemeClr val="bg1"/>
                </a:solidFill>
              </a:rPr>
              <a:t>http://www.preventgenocide.org/edu/pastgenocides/rwanda/indangamuntu.htm</a:t>
            </a:r>
          </a:p>
          <a:p>
            <a:pPr>
              <a:buFont typeface="Arial" pitchFamily="84" charset="0"/>
              <a:buNone/>
            </a:pPr>
            <a:r>
              <a:rPr lang="en-AU" sz="1100" smtClean="0">
                <a:solidFill>
                  <a:schemeClr val="bg1"/>
                </a:solidFill>
              </a:rPr>
              <a:t> </a:t>
            </a:r>
          </a:p>
          <a:p>
            <a:pPr>
              <a:buFont typeface="Arial" pitchFamily="84" charset="0"/>
              <a:buNone/>
            </a:pPr>
            <a:r>
              <a:rPr lang="en-AU" sz="1100" smtClean="0">
                <a:solidFill>
                  <a:schemeClr val="bg1"/>
                </a:solidFill>
              </a:rPr>
              <a:t>http://en.wikipedia.org/wiki/Rwandan_Patriotic_Front</a:t>
            </a:r>
          </a:p>
          <a:p>
            <a:pPr>
              <a:buFont typeface="Arial" pitchFamily="84" charset="0"/>
              <a:buNone/>
            </a:pPr>
            <a:r>
              <a:rPr lang="en-AU" sz="1100" smtClean="0">
                <a:solidFill>
                  <a:schemeClr val="bg1"/>
                </a:solidFill>
              </a:rPr>
              <a:t> </a:t>
            </a:r>
          </a:p>
          <a:p>
            <a:pPr>
              <a:buFont typeface="Arial" pitchFamily="84" charset="0"/>
              <a:buNone/>
            </a:pPr>
            <a:r>
              <a:rPr lang="en-AU" sz="1100" smtClean="0">
                <a:solidFill>
                  <a:schemeClr val="bg1"/>
                </a:solidFill>
              </a:rPr>
              <a:t>http://www.afronline.org/?p=23731</a:t>
            </a:r>
          </a:p>
          <a:p>
            <a:pPr>
              <a:buFont typeface="Arial" pitchFamily="84" charset="0"/>
              <a:buNone/>
            </a:pPr>
            <a:r>
              <a:rPr lang="en-AU" sz="1100" smtClean="0">
                <a:solidFill>
                  <a:schemeClr val="bg1"/>
                </a:solidFill>
              </a:rPr>
              <a:t> </a:t>
            </a:r>
          </a:p>
          <a:p>
            <a:pPr>
              <a:buFont typeface="Arial" pitchFamily="84" charset="0"/>
              <a:buNone/>
            </a:pPr>
            <a:r>
              <a:rPr lang="en-AU" sz="1100" smtClean="0">
                <a:solidFill>
                  <a:schemeClr val="bg1"/>
                </a:solidFill>
              </a:rPr>
              <a:t>http://arts1091.unsw.wikispaces.net/Rwanda+2012</a:t>
            </a:r>
          </a:p>
          <a:p>
            <a:pPr>
              <a:buFont typeface="Arial" pitchFamily="84" charset="0"/>
              <a:buNone/>
            </a:pPr>
            <a:r>
              <a:rPr lang="en-AU" sz="1100" smtClean="0">
                <a:solidFill>
                  <a:schemeClr val="bg1"/>
                </a:solidFill>
              </a:rPr>
              <a:t> </a:t>
            </a:r>
          </a:p>
          <a:p>
            <a:pPr>
              <a:buFont typeface="Arial" pitchFamily="84" charset="0"/>
              <a:buNone/>
            </a:pPr>
            <a:r>
              <a:rPr lang="en-AU" sz="1100" smtClean="0">
                <a:solidFill>
                  <a:schemeClr val="bg1"/>
                </a:solidFill>
              </a:rPr>
              <a:t>http://nanojv.wordpress.com/2012/07/28/rtlm-radio-television-libre-mille-collines/</a:t>
            </a:r>
          </a:p>
          <a:p>
            <a:pPr>
              <a:buFont typeface="Arial" pitchFamily="84" charset="0"/>
              <a:buNone/>
            </a:pPr>
            <a:r>
              <a:rPr lang="en-AU" sz="1100" smtClean="0">
                <a:solidFill>
                  <a:schemeClr val="bg1"/>
                </a:solidFill>
              </a:rPr>
              <a:t> </a:t>
            </a:r>
          </a:p>
          <a:p>
            <a:pPr>
              <a:buFont typeface="Arial" pitchFamily="84" charset="0"/>
              <a:buNone/>
            </a:pPr>
            <a:r>
              <a:rPr lang="en-AU" sz="1100" smtClean="0">
                <a:solidFill>
                  <a:schemeClr val="bg1"/>
                </a:solidFill>
              </a:rPr>
              <a:t>http://www.genocidearchiverwanda.org.rw/index.php/Category:Kangura</a:t>
            </a:r>
          </a:p>
          <a:p>
            <a:pPr>
              <a:buFont typeface="Arial" pitchFamily="84" charset="0"/>
              <a:buNone/>
            </a:pPr>
            <a:r>
              <a:rPr lang="en-AU" sz="1100" smtClean="0">
                <a:solidFill>
                  <a:schemeClr val="bg1"/>
                </a:solidFill>
              </a:rPr>
              <a:t> </a:t>
            </a:r>
          </a:p>
          <a:p>
            <a:pPr>
              <a:buFont typeface="Arial" pitchFamily="84" charset="0"/>
              <a:buNone/>
            </a:pPr>
            <a:r>
              <a:rPr lang="en-AU" sz="1100" smtClean="0">
                <a:solidFill>
                  <a:schemeClr val="bg1"/>
                </a:solidFill>
              </a:rPr>
              <a:t>http://yhwh1972.blogspot.com.au/2010_08_24_archive.html</a:t>
            </a:r>
          </a:p>
          <a:p>
            <a:pPr>
              <a:buFont typeface="Arial" pitchFamily="84" charset="0"/>
              <a:buNone/>
            </a:pPr>
            <a:r>
              <a:rPr lang="en-AU" sz="1100" smtClean="0">
                <a:solidFill>
                  <a:schemeClr val="bg1"/>
                </a:solidFill>
              </a:rPr>
              <a:t> </a:t>
            </a:r>
          </a:p>
          <a:p>
            <a:pPr>
              <a:buFont typeface="Arial" pitchFamily="84" charset="0"/>
              <a:buNone/>
            </a:pPr>
            <a:r>
              <a:rPr lang="en-AU" sz="1100" smtClean="0">
                <a:solidFill>
                  <a:schemeClr val="bg1"/>
                </a:solidFill>
              </a:rPr>
              <a:t>http://advokatdyavola.wordpress.com/2012/06/16/on-the-rwandan-genocide-part-two-a-single-death-is-a-tragedy-a-million-deaths-is-a-statistic/</a:t>
            </a:r>
          </a:p>
          <a:p>
            <a:endParaRPr lang="en-AU" sz="1100" smtClean="0"/>
          </a:p>
        </p:txBody>
      </p:sp>
      <p:sp>
        <p:nvSpPr>
          <p:cNvPr id="4" name="Title 1"/>
          <p:cNvSpPr txBox="1">
            <a:spLocks/>
          </p:cNvSpPr>
          <p:nvPr/>
        </p:nvSpPr>
        <p:spPr>
          <a:xfrm>
            <a:off x="395288" y="260350"/>
            <a:ext cx="8229600" cy="1143000"/>
          </a:xfrm>
          <a:prstGeom prst="rect">
            <a:avLst/>
          </a:prstGeom>
        </p:spPr>
        <p:txBody>
          <a:bodyPr anchor="ctr">
            <a:normAutofit/>
          </a:bodyPr>
          <a:lstStyle/>
          <a:p>
            <a:pPr algn="ctr" fontAlgn="auto">
              <a:spcAft>
                <a:spcPts val="0"/>
              </a:spcAft>
              <a:defRPr/>
            </a:pPr>
            <a:r>
              <a:rPr lang="en-AU" sz="4400" dirty="0">
                <a:solidFill>
                  <a:schemeClr val="bg1"/>
                </a:solidFill>
                <a:latin typeface="Capture it" pitchFamily="2" charset="0"/>
                <a:ea typeface="+mj-ea"/>
                <a:cs typeface="+mj-cs"/>
              </a:rPr>
              <a:t>IMAGES</a:t>
            </a:r>
          </a:p>
        </p:txBody>
      </p:sp>
      <p:sp>
        <p:nvSpPr>
          <p:cNvPr id="100356" name="TextBox 4"/>
          <p:cNvSpPr txBox="1">
            <a:spLocks noChangeArrowheads="1"/>
          </p:cNvSpPr>
          <p:nvPr/>
        </p:nvSpPr>
        <p:spPr bwMode="auto">
          <a:xfrm>
            <a:off x="3059113" y="1052513"/>
            <a:ext cx="2921000" cy="369887"/>
          </a:xfrm>
          <a:prstGeom prst="rect">
            <a:avLst/>
          </a:prstGeom>
          <a:noFill/>
          <a:ln w="9525">
            <a:noFill/>
            <a:miter lim="800000"/>
            <a:headEnd/>
            <a:tailEnd/>
          </a:ln>
        </p:spPr>
        <p:txBody>
          <a:bodyPr wrap="none">
            <a:prstTxWarp prst="textNoShape">
              <a:avLst/>
            </a:prstTxWarp>
            <a:spAutoFit/>
          </a:bodyPr>
          <a:lstStyle/>
          <a:p>
            <a:r>
              <a:rPr lang="en-AU">
                <a:solidFill>
                  <a:schemeClr val="bg1"/>
                </a:solidFill>
                <a:latin typeface="Calibri" pitchFamily="84" charset="0"/>
              </a:rPr>
              <a:t>In the order that they appear</a:t>
            </a:r>
          </a:p>
        </p:txBody>
      </p:sp>
    </p:spTree>
  </p:cSld>
  <p:clrMapOvr>
    <a:masterClrMapping/>
  </p:clrMapOvr>
  <p:transition advTm="425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endParaRPr lang="en-AU"/>
          </a:p>
        </p:txBody>
      </p:sp>
      <p:sp>
        <p:nvSpPr>
          <p:cNvPr id="19458" name="Content Placeholder 2"/>
          <p:cNvSpPr>
            <a:spLocks noGrp="1"/>
          </p:cNvSpPr>
          <p:nvPr>
            <p:ph idx="1"/>
          </p:nvPr>
        </p:nvSpPr>
        <p:spPr/>
        <p:txBody>
          <a:bodyPr/>
          <a:lstStyle/>
          <a:p>
            <a:endParaRPr lang="en-AU"/>
          </a:p>
        </p:txBody>
      </p:sp>
      <p:pic>
        <p:nvPicPr>
          <p:cNvPr id="19459" name="Picture 2" descr="http://1.bp.blogspot.com/-35yhkCL35-0/UT5r822tEZI/AAAAAAAABRE/M-4zbwM9DWk/s1600/armenian-genocide-02-jpg.jpeg"/>
          <p:cNvPicPr>
            <a:picLocks noChangeAspect="1" noChangeArrowheads="1"/>
          </p:cNvPicPr>
          <p:nvPr/>
        </p:nvPicPr>
        <p:blipFill>
          <a:blip r:embed="rId3"/>
          <a:srcRect/>
          <a:stretch>
            <a:fillRect/>
          </a:stretch>
        </p:blipFill>
        <p:spPr bwMode="auto">
          <a:xfrm>
            <a:off x="250825" y="333375"/>
            <a:ext cx="8582025" cy="6151563"/>
          </a:xfrm>
          <a:prstGeom prst="rect">
            <a:avLst/>
          </a:prstGeom>
          <a:noFill/>
          <a:ln w="9525">
            <a:noFill/>
            <a:miter lim="800000"/>
            <a:headEnd/>
            <a:tailEnd/>
          </a:ln>
        </p:spPr>
      </p:pic>
    </p:spTree>
  </p:cSld>
  <p:clrMapOvr>
    <a:masterClrMapping/>
  </p:clrMapOvr>
  <p:transition advTm="109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endParaRPr lang="en-AU"/>
          </a:p>
        </p:txBody>
      </p:sp>
      <p:sp>
        <p:nvSpPr>
          <p:cNvPr id="21506" name="Content Placeholder 2"/>
          <p:cNvSpPr>
            <a:spLocks noGrp="1"/>
          </p:cNvSpPr>
          <p:nvPr>
            <p:ph idx="1"/>
          </p:nvPr>
        </p:nvSpPr>
        <p:spPr/>
        <p:txBody>
          <a:bodyPr/>
          <a:lstStyle/>
          <a:p>
            <a:endParaRPr lang="en-AU"/>
          </a:p>
        </p:txBody>
      </p:sp>
      <p:pic>
        <p:nvPicPr>
          <p:cNvPr id="21507" name="Picture 2" descr="http://artsonline.monash.edu.au/acjc/files/2013/01/massatrocity.jpg"/>
          <p:cNvPicPr>
            <a:picLocks noChangeAspect="1" noChangeArrowheads="1"/>
          </p:cNvPicPr>
          <p:nvPr/>
        </p:nvPicPr>
        <p:blipFill>
          <a:blip r:embed="rId3"/>
          <a:srcRect/>
          <a:stretch>
            <a:fillRect/>
          </a:stretch>
        </p:blipFill>
        <p:spPr bwMode="auto">
          <a:xfrm>
            <a:off x="144463" y="404813"/>
            <a:ext cx="8832850" cy="5903912"/>
          </a:xfrm>
          <a:prstGeom prst="rect">
            <a:avLst/>
          </a:prstGeom>
          <a:noFill/>
          <a:ln w="9525">
            <a:noFill/>
            <a:miter lim="800000"/>
            <a:headEnd/>
            <a:tailEnd/>
          </a:ln>
        </p:spPr>
      </p:pic>
    </p:spTree>
  </p:cSld>
  <p:clrMapOvr>
    <a:masterClrMapping/>
  </p:clrMapOvr>
  <p:transition advTm="1201"/>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endParaRPr lang="en-AU"/>
          </a:p>
        </p:txBody>
      </p:sp>
      <p:sp>
        <p:nvSpPr>
          <p:cNvPr id="23554" name="Content Placeholder 2"/>
          <p:cNvSpPr>
            <a:spLocks noGrp="1"/>
          </p:cNvSpPr>
          <p:nvPr>
            <p:ph idx="1"/>
          </p:nvPr>
        </p:nvSpPr>
        <p:spPr/>
        <p:txBody>
          <a:bodyPr/>
          <a:lstStyle/>
          <a:p>
            <a:endParaRPr lang="en-AU"/>
          </a:p>
        </p:txBody>
      </p:sp>
      <p:pic>
        <p:nvPicPr>
          <p:cNvPr id="23555" name="Picture 2" descr="http://2.bp.blogspot.com/_QfVWU-2pVL4/S5ESI_iPpEI/AAAAAAAAMqU/-6OAuUvESDg/s640/Armenian+orphans+are+seen+in+this+undated+handout+photo+taken+by+John+Elder+as+he+travelled+throughout+Armenian+populated+regions+between+1917+and+1919.jpg"/>
          <p:cNvPicPr>
            <a:picLocks noChangeAspect="1" noChangeArrowheads="1"/>
          </p:cNvPicPr>
          <p:nvPr/>
        </p:nvPicPr>
        <p:blipFill>
          <a:blip r:embed="rId3"/>
          <a:srcRect/>
          <a:stretch>
            <a:fillRect/>
          </a:stretch>
        </p:blipFill>
        <p:spPr bwMode="auto">
          <a:xfrm>
            <a:off x="250825" y="112713"/>
            <a:ext cx="8618538" cy="6513512"/>
          </a:xfrm>
          <a:prstGeom prst="rect">
            <a:avLst/>
          </a:prstGeom>
          <a:noFill/>
          <a:ln w="9525">
            <a:noFill/>
            <a:miter lim="800000"/>
            <a:headEnd/>
            <a:tailEnd/>
          </a:ln>
        </p:spPr>
      </p:pic>
    </p:spTree>
  </p:cSld>
  <p:clrMapOvr>
    <a:masterClrMapping/>
  </p:clrMapOvr>
  <p:transition advTm="1342"/>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endParaRPr lang="en-AU"/>
          </a:p>
        </p:txBody>
      </p:sp>
      <p:sp>
        <p:nvSpPr>
          <p:cNvPr id="25602" name="Content Placeholder 2"/>
          <p:cNvSpPr>
            <a:spLocks noGrp="1"/>
          </p:cNvSpPr>
          <p:nvPr>
            <p:ph idx="1"/>
          </p:nvPr>
        </p:nvSpPr>
        <p:spPr/>
        <p:txBody>
          <a:bodyPr/>
          <a:lstStyle/>
          <a:p>
            <a:endParaRPr lang="en-AU"/>
          </a:p>
        </p:txBody>
      </p:sp>
      <p:pic>
        <p:nvPicPr>
          <p:cNvPr id="25603" name="Picture 2" descr="http://0.static.wix.com/media/38ccd4_7f480d7f07f01c4a6ef598167607772c.jpg_1024"/>
          <p:cNvPicPr>
            <a:picLocks noChangeAspect="1" noChangeArrowheads="1"/>
          </p:cNvPicPr>
          <p:nvPr/>
        </p:nvPicPr>
        <p:blipFill>
          <a:blip r:embed="rId3"/>
          <a:srcRect/>
          <a:stretch>
            <a:fillRect/>
          </a:stretch>
        </p:blipFill>
        <p:spPr bwMode="auto">
          <a:xfrm>
            <a:off x="539750" y="188913"/>
            <a:ext cx="8026400" cy="6461125"/>
          </a:xfrm>
          <a:prstGeom prst="rect">
            <a:avLst/>
          </a:prstGeom>
          <a:noFill/>
          <a:ln w="9525">
            <a:noFill/>
            <a:miter lim="800000"/>
            <a:headEnd/>
            <a:tailEnd/>
          </a:ln>
        </p:spPr>
      </p:pic>
    </p:spTree>
  </p:cSld>
  <p:clrMapOvr>
    <a:masterClrMapping/>
  </p:clrMapOvr>
  <p:transition advTm="1388"/>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351</TotalTime>
  <Words>3054</Words>
  <Application>Microsoft Office PowerPoint</Application>
  <PresentationFormat>On-screen Show (4:3)</PresentationFormat>
  <Paragraphs>337</Paragraphs>
  <Slides>50</Slides>
  <Notes>37</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50</vt:i4>
      </vt:variant>
    </vt:vector>
  </HeadingPairs>
  <TitlesOfParts>
    <vt:vector size="57" baseType="lpstr">
      <vt:lpstr>Calibri</vt:lpstr>
      <vt:lpstr>ＭＳ Ｐゴシック</vt:lpstr>
      <vt:lpstr>Arial</vt:lpstr>
      <vt:lpstr>Times New Roman</vt:lpstr>
      <vt:lpstr>Capture it</vt:lpstr>
      <vt:lpstr>Arabic Typesetting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Media</vt:lpstr>
      <vt:lpstr>PowerPoint Presentation</vt:lpstr>
      <vt:lpstr>Radio</vt:lpstr>
      <vt:lpstr>PowerPoint Presentation</vt:lpstr>
      <vt:lpstr>PowerPoint Presentation</vt:lpstr>
      <vt:lpstr>PowerPoint Presentation</vt:lpstr>
      <vt:lpstr>PRINT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References</vt:lpstr>
      <vt:lpstr>IMAGES</vt:lpstr>
      <vt:lpstr>PowerPoint Presentation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Faculty of Arts</cp:lastModifiedBy>
  <cp:revision>33</cp:revision>
  <dcterms:created xsi:type="dcterms:W3CDTF">2013-06-11T21:37:57Z</dcterms:created>
  <dcterms:modified xsi:type="dcterms:W3CDTF">2013-07-09T03:36:09Z</dcterms:modified>
</cp:coreProperties>
</file>