
<file path=[Content_Types].xml><?xml version="1.0" encoding="utf-8"?>
<Types xmlns="http://schemas.openxmlformats.org/package/2006/content-types">
  <Override PartName="/ppt/slideLayouts/slideLayout6.xml" ContentType="application/vnd.openxmlformats-officedocument.presentationml.slideLayout+xml"/>
  <Override PartName="/ppt/slides/slide17.xml" ContentType="application/vnd.openxmlformats-officedocument.presentationml.slide+xml"/>
  <Override PartName="/ppt/slideLayouts/slideLayout10.xml" ContentType="application/vnd.openxmlformats-officedocument.presentationml.slideLayout+xml"/>
  <Override PartName="/ppt/slides/slide20.xml" ContentType="application/vnd.openxmlformats-officedocument.presentationml.slide+xml"/>
  <Override PartName="/ppt/slides/slide22.xml" ContentType="application/vnd.openxmlformats-officedocument.presentationml.slide+xml"/>
  <Override PartName="/ppt/slides/slide24.xml" ContentType="application/vnd.openxmlformats-officedocument.presentationml.slide+xml"/>
  <Override PartName="/ppt/slides/slide26.xml" ContentType="application/vnd.openxmlformats-officedocument.presentationml.slide+xml"/>
  <Default Extension="bin" ContentType="application/vnd.openxmlformats-officedocument.presentationml.printerSettings"/>
  <Override PartName="/ppt/presProps.xml" ContentType="application/vnd.openxmlformats-officedocument.presentationml.presProps+xml"/>
  <Override PartName="/ppt/presentation.xml" ContentType="application/vnd.openxmlformats-officedocument.presentationml.presentation.main+xml"/>
  <Default Extension="png" ContentType="image/png"/>
  <Override PartName="/docProps/core.xml" ContentType="application/vnd.openxmlformats-package.core-properties+xml"/>
  <Override PartName="/ppt/slides/slide10.xml" ContentType="application/vnd.openxmlformats-officedocument.presentationml.slide+xml"/>
  <Override PartName="/ppt/slideLayouts/slideLayout1.xml" ContentType="application/vnd.openxmlformats-officedocument.presentationml.slideLayout+xml"/>
  <Override PartName="/ppt/slides/slide14.xml" ContentType="application/vnd.openxmlformats-officedocument.presentationml.slide+xml"/>
  <Override PartName="/ppt/slideLayouts/slideLayout3.xml" ContentType="application/vnd.openxmlformats-officedocument.presentationml.slideLayout+xml"/>
  <Override PartName="/ppt/slides/slide6.xml" ContentType="application/vnd.openxmlformats-officedocument.presentationml.slide+xml"/>
  <Override PartName="/ppt/slideLayouts/slideLayout7.xml" ContentType="application/vnd.openxmlformats-officedocument.presentationml.slideLayout+xml"/>
  <Override PartName="/ppt/slides/slide18.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s/slide16.xml" ContentType="application/vnd.openxmlformats-officedocument.presentationml.slide+xml"/>
  <Override PartName="/ppt/slides/slide8.xml" ContentType="application/vnd.openxmlformats-officedocument.presentationml.slide+xml"/>
  <Override PartName="/ppt/slideLayouts/slideLayout9.xml" ContentType="application/vnd.openxmlformats-officedocument.presentationml.slideLayout+xml"/>
  <Override PartName="/ppt/theme/theme1.xml" ContentType="application/vnd.openxmlformats-officedocument.theme+xml"/>
  <Override PartName="/ppt/slides/slide2.xml" ContentType="application/vnd.openxmlformats-officedocument.presentationml.slide+xml"/>
  <Override PartName="/ppt/slideLayouts/slideLayout11.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Default Extension="xml" ContentType="application/xml"/>
  <Default Extension="jpeg" ContentType="image/jpeg"/>
  <Default Extension="rels" ContentType="application/vnd.openxmlformats-package.relationships+xml"/>
  <Override PartName="/ppt/viewProps.xml" ContentType="application/vnd.openxmlformats-officedocument.presentationml.viewProps+xml"/>
  <Override PartName="/docProps/app.xml" ContentType="application/vnd.openxmlformats-officedocument.extended-properties+xml"/>
  <Override PartName="/ppt/slides/slide11.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s/slide15.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Layouts/slideLayout8.xml" ContentType="application/vnd.openxmlformats-officedocument.presentationml.slideLayout+xml"/>
  <Override PartName="/ppt/slides/slide19.xml" ContentType="application/vnd.openxmlformats-officedocument.presentationml.slide+xml"/>
  <Override PartName="/ppt/slideLayouts/slideLayout2.xml" ContentType="application/vnd.openxmlformats-officedocument.presentationml.slideLayout+xml"/>
  <Override PartName="/ppt/slides/slide13.xml" ContentType="application/vnd.openxmlformats-officedocument.presentationml.slide+xml"/>
  <Override PartName="/ppt/tableStyles.xml" ContentType="application/vnd.openxmlformats-officedocument.presentationml.tableStyles+xml"/>
  <Override PartName="/ppt/slides/slide5.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86" r:id="rId3"/>
    <p:sldId id="284" r:id="rId4"/>
    <p:sldId id="257" r:id="rId5"/>
    <p:sldId id="259" r:id="rId6"/>
    <p:sldId id="272" r:id="rId7"/>
    <p:sldId id="261" r:id="rId8"/>
    <p:sldId id="262" r:id="rId9"/>
    <p:sldId id="264" r:id="rId10"/>
    <p:sldId id="265" r:id="rId11"/>
    <p:sldId id="263" r:id="rId12"/>
    <p:sldId id="273" r:id="rId13"/>
    <p:sldId id="266" r:id="rId14"/>
    <p:sldId id="274" r:id="rId15"/>
    <p:sldId id="268" r:id="rId16"/>
    <p:sldId id="271" r:id="rId17"/>
    <p:sldId id="275" r:id="rId18"/>
    <p:sldId id="276" r:id="rId19"/>
    <p:sldId id="277" r:id="rId20"/>
    <p:sldId id="278" r:id="rId21"/>
    <p:sldId id="279" r:id="rId22"/>
    <p:sldId id="280" r:id="rId23"/>
    <p:sldId id="281" r:id="rId24"/>
    <p:sldId id="282" r:id="rId25"/>
    <p:sldId id="285" r:id="rId26"/>
    <p:sldId id="283"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03" autoAdjust="0"/>
    <p:restoredTop sz="94624" autoAdjust="0"/>
  </p:normalViewPr>
  <p:slideViewPr>
    <p:cSldViewPr snapToGrid="0" snapToObjects="1">
      <p:cViewPr>
        <p:scale>
          <a:sx n="79" d="100"/>
          <a:sy n="79" d="100"/>
        </p:scale>
        <p:origin x="-1048" y="-1480"/>
      </p:cViewPr>
      <p:guideLst>
        <p:guide orient="horz" pos="2160"/>
        <p:guide pos="2880"/>
      </p:guideLst>
    </p:cSldViewPr>
  </p:slideViewPr>
  <p:outlineViewPr>
    <p:cViewPr>
      <p:scale>
        <a:sx n="33" d="100"/>
        <a:sy n="33" d="100"/>
      </p:scale>
      <p:origin x="0" y="1248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 Type="http://schemas.openxmlformats.org/officeDocument/2006/relationships/slideMaster" Target="slideMasters/slideMaster1.xml"/><Relationship Id="rId19" Type="http://schemas.openxmlformats.org/officeDocument/2006/relationships/slide" Target="slides/slide18.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8" Type="http://schemas.openxmlformats.org/officeDocument/2006/relationships/slide" Target="slides/slide17.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BE105714-35D0-FD4C-A7FB-BBB3E7FB5F2C}" type="datetimeFigureOut">
              <a:rPr lang="en-US" smtClean="0"/>
              <a:pPr/>
              <a:t>7/18/12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1320915"/>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BE105714-35D0-FD4C-A7FB-BBB3E7FB5F2C}" type="datetimeFigureOut">
              <a:rPr lang="en-US" smtClean="0"/>
              <a:pPr/>
              <a:t>7/18/12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85371409"/>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BE105714-35D0-FD4C-A7FB-BBB3E7FB5F2C}" type="datetimeFigureOut">
              <a:rPr lang="en-US" smtClean="0"/>
              <a:pPr/>
              <a:t>7/18/12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34481443"/>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BE105714-35D0-FD4C-A7FB-BBB3E7FB5F2C}" type="datetimeFigureOut">
              <a:rPr lang="en-US" smtClean="0"/>
              <a:pPr/>
              <a:t>7/18/12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32457509"/>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BE105714-35D0-FD4C-A7FB-BBB3E7FB5F2C}" type="datetimeFigureOut">
              <a:rPr lang="en-US" smtClean="0"/>
              <a:pPr/>
              <a:t>7/18/12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27967055"/>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BE105714-35D0-FD4C-A7FB-BBB3E7FB5F2C}" type="datetimeFigureOut">
              <a:rPr lang="en-US" smtClean="0"/>
              <a:pPr/>
              <a:t>7/18/12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2261647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BE105714-35D0-FD4C-A7FB-BBB3E7FB5F2C}" type="datetimeFigureOut">
              <a:rPr lang="en-US" smtClean="0"/>
              <a:pPr/>
              <a:t>7/18/12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7204095"/>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BE105714-35D0-FD4C-A7FB-BBB3E7FB5F2C}" type="datetimeFigureOut">
              <a:rPr lang="en-US" smtClean="0"/>
              <a:pPr/>
              <a:t>7/18/12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11226300"/>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05714-35D0-FD4C-A7FB-BBB3E7FB5F2C}" type="datetimeFigureOut">
              <a:rPr lang="en-US" smtClean="0"/>
              <a:pPr/>
              <a:t>7/18/12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0398279"/>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BE105714-35D0-FD4C-A7FB-BBB3E7FB5F2C}" type="datetimeFigureOut">
              <a:rPr lang="en-US" smtClean="0"/>
              <a:pPr/>
              <a:t>7/18/12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11621695"/>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BE105714-35D0-FD4C-A7FB-BBB3E7FB5F2C}" type="datetimeFigureOut">
              <a:rPr lang="en-US" smtClean="0"/>
              <a:pPr/>
              <a:t>7/18/12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77948800"/>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92D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105714-35D0-FD4C-A7FB-BBB3E7FB5F2C}" type="datetimeFigureOut">
              <a:rPr lang="en-US" smtClean="0"/>
              <a:pPr/>
              <a:t>7/18/12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9DB66E-8B0C-884C-8E5B-6F08FA33A657}" type="slidenum">
              <a:rPr lang="en-US" smtClean="0"/>
              <a:pPr/>
              <a:t>‹#›</a:t>
            </a:fld>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253268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466174"/>
            <a:ext cx="7772400" cy="6140653"/>
          </a:xfrm>
        </p:spPr>
        <p:txBody>
          <a:bodyPr>
            <a:noAutofit/>
          </a:bodyPr>
          <a:lstStyle/>
          <a:p>
            <a:pPr marL="495300" indent="-495300"/>
            <a:r>
              <a:rPr lang="en-AU" sz="1800" b="1" dirty="0" smtClean="0">
                <a:latin typeface="Times New Roman" pitchFamily="31" charset="0"/>
                <a:ea typeface="Calibri" pitchFamily="31" charset="0"/>
                <a:cs typeface="Calibri" pitchFamily="31" charset="0"/>
              </a:rPr>
              <a:t/>
            </a:r>
            <a:br>
              <a:rPr lang="en-AU" sz="1800" b="1" dirty="0" smtClean="0">
                <a:latin typeface="Times New Roman" pitchFamily="31" charset="0"/>
                <a:ea typeface="Calibri" pitchFamily="31" charset="0"/>
                <a:cs typeface="Calibri" pitchFamily="31" charset="0"/>
              </a:rPr>
            </a:br>
            <a:r>
              <a:rPr lang="en-AU" sz="2000" b="1" dirty="0" smtClean="0">
                <a:latin typeface="Times New Roman" pitchFamily="31" charset="0"/>
                <a:ea typeface="Calibri" pitchFamily="31" charset="0"/>
                <a:cs typeface="Calibri" pitchFamily="31" charset="0"/>
              </a:rPr>
              <a:t>Stacey Lyons and Annie West</a:t>
            </a:r>
            <a:r>
              <a:rPr lang="en-AU" sz="1800" b="1" dirty="0" smtClean="0">
                <a:latin typeface="Times New Roman" pitchFamily="31" charset="0"/>
                <a:ea typeface="Calibri" pitchFamily="31" charset="0"/>
                <a:cs typeface="Calibri" pitchFamily="31" charset="0"/>
              </a:rPr>
              <a:t/>
            </a:r>
            <a:br>
              <a:rPr lang="en-AU" sz="1800" b="1" dirty="0" smtClean="0">
                <a:latin typeface="Times New Roman" pitchFamily="31" charset="0"/>
                <a:ea typeface="Calibri" pitchFamily="31" charset="0"/>
                <a:cs typeface="Calibri" pitchFamily="31" charset="0"/>
              </a:rPr>
            </a:br>
            <a:r>
              <a:rPr lang="en-GB" sz="1800" b="1" dirty="0" smtClean="0">
                <a:solidFill>
                  <a:srgbClr val="000000"/>
                </a:solidFill>
                <a:latin typeface="Times New Roman" pitchFamily="31" charset="0"/>
                <a:ea typeface="Calibri" pitchFamily="31" charset="0"/>
                <a:cs typeface="Calibri" pitchFamily="31" charset="0"/>
              </a:rPr>
              <a:t>Happiness </a:t>
            </a:r>
            <a:r>
              <a:rPr lang="en-GB" sz="1800" b="1" dirty="0" smtClean="0">
                <a:solidFill>
                  <a:srgbClr val="000000"/>
                </a:solidFill>
                <a:latin typeface="Times New Roman" pitchFamily="31" charset="0"/>
                <a:ea typeface="Calibri" pitchFamily="31" charset="0"/>
                <a:cs typeface="Calibri" pitchFamily="31" charset="0"/>
              </a:rPr>
              <a:t>consultancy report</a:t>
            </a:r>
            <a:br>
              <a:rPr lang="en-GB" sz="1800" b="1" dirty="0" smtClean="0">
                <a:solidFill>
                  <a:srgbClr val="000000"/>
                </a:solidFill>
                <a:latin typeface="Times New Roman" pitchFamily="31" charset="0"/>
                <a:ea typeface="Calibri" pitchFamily="31" charset="0"/>
                <a:cs typeface="Calibri" pitchFamily="31" charset="0"/>
              </a:rPr>
            </a:br>
            <a:r>
              <a:rPr lang="en-GB" sz="1800" b="1" dirty="0" smtClean="0">
                <a:solidFill>
                  <a:srgbClr val="000000"/>
                </a:solidFill>
                <a:latin typeface="Times New Roman" pitchFamily="31" charset="0"/>
                <a:ea typeface="Calibri" pitchFamily="31" charset="0"/>
                <a:cs typeface="Calibri" pitchFamily="31" charset="0"/>
              </a:rPr>
              <a:t>MACS325, “Happiness: investigating its causes and conditions”</a:t>
            </a:r>
            <a:br>
              <a:rPr lang="en-GB" sz="1800" b="1" dirty="0" smtClean="0">
                <a:solidFill>
                  <a:srgbClr val="000000"/>
                </a:solidFill>
                <a:latin typeface="Times New Roman" pitchFamily="31" charset="0"/>
                <a:ea typeface="Calibri" pitchFamily="31" charset="0"/>
                <a:cs typeface="Calibri" pitchFamily="31" charset="0"/>
              </a:rPr>
            </a:br>
            <a:r>
              <a:rPr lang="en-GB" sz="1800" b="1" dirty="0" smtClean="0">
                <a:solidFill>
                  <a:srgbClr val="000000"/>
                </a:solidFill>
                <a:latin typeface="Times New Roman" pitchFamily="31" charset="0"/>
                <a:ea typeface="Calibri" pitchFamily="31" charset="0"/>
                <a:cs typeface="Calibri" pitchFamily="31" charset="0"/>
              </a:rPr>
              <a:t>Autumn session, </a:t>
            </a:r>
            <a:r>
              <a:rPr lang="en-GB" sz="1800" b="1" dirty="0" smtClean="0">
                <a:solidFill>
                  <a:srgbClr val="000000"/>
                </a:solidFill>
                <a:latin typeface="Times New Roman" pitchFamily="31" charset="0"/>
                <a:ea typeface="Calibri" pitchFamily="31" charset="0"/>
                <a:cs typeface="Calibri" pitchFamily="31" charset="0"/>
              </a:rPr>
              <a:t>2012</a:t>
            </a:r>
            <a:br>
              <a:rPr lang="en-GB" sz="1800" b="1" dirty="0" smtClean="0">
                <a:solidFill>
                  <a:srgbClr val="000000"/>
                </a:solidFill>
                <a:latin typeface="Times New Roman" pitchFamily="31" charset="0"/>
                <a:ea typeface="Calibri" pitchFamily="31" charset="0"/>
                <a:cs typeface="Calibri" pitchFamily="31" charset="0"/>
              </a:rPr>
            </a:br>
            <a:r>
              <a:rPr lang="en-GB" sz="1800" b="1" dirty="0" smtClean="0">
                <a:solidFill>
                  <a:srgbClr val="000000"/>
                </a:solidFill>
                <a:latin typeface="Times New Roman" pitchFamily="31" charset="0"/>
                <a:ea typeface="Calibri" pitchFamily="31" charset="0"/>
                <a:cs typeface="Calibri" pitchFamily="31" charset="0"/>
              </a:rPr>
              <a:t>Media and Cultural Studies, University of Wollongong</a:t>
            </a:r>
            <a:br>
              <a:rPr lang="en-GB" sz="1800" b="1" dirty="0" smtClean="0">
                <a:solidFill>
                  <a:srgbClr val="000000"/>
                </a:solidFill>
                <a:latin typeface="Times New Roman" pitchFamily="31" charset="0"/>
                <a:ea typeface="Calibri" pitchFamily="31" charset="0"/>
                <a:cs typeface="Calibri" pitchFamily="31" charset="0"/>
              </a:rPr>
            </a:br>
            <a:r>
              <a:rPr lang="en-GB" sz="1800" b="1" dirty="0" smtClean="0">
                <a:solidFill>
                  <a:srgbClr val="000000"/>
                </a:solidFill>
                <a:latin typeface="Times New Roman" pitchFamily="31" charset="0"/>
                <a:ea typeface="Calibri" pitchFamily="31" charset="0"/>
                <a:cs typeface="Calibri" pitchFamily="31" charset="0"/>
              </a:rPr>
              <a:t>Subject coordinators: Chris Barker and Brian Martin</a:t>
            </a:r>
            <a:r>
              <a:rPr lang="en-GB" sz="1800" dirty="0" smtClean="0">
                <a:solidFill>
                  <a:srgbClr val="000000"/>
                </a:solidFill>
                <a:latin typeface="Times New Roman" pitchFamily="31" charset="0"/>
                <a:ea typeface="Calibri" pitchFamily="31" charset="0"/>
                <a:cs typeface="Calibri" pitchFamily="31" charset="0"/>
              </a:rPr>
              <a:t/>
            </a:r>
            <a:br>
              <a:rPr lang="en-GB" sz="1800" dirty="0" smtClean="0">
                <a:solidFill>
                  <a:srgbClr val="000000"/>
                </a:solidFill>
                <a:latin typeface="Times New Roman" pitchFamily="31" charset="0"/>
                <a:ea typeface="Calibri" pitchFamily="31" charset="0"/>
                <a:cs typeface="Calibri" pitchFamily="31" charset="0"/>
              </a:rPr>
            </a:br>
            <a:r>
              <a:rPr lang="en-GB" sz="1800" dirty="0" smtClean="0">
                <a:solidFill>
                  <a:srgbClr val="000000"/>
                </a:solidFill>
                <a:latin typeface="Times New Roman" pitchFamily="31" charset="0"/>
                <a:ea typeface="Calibri" pitchFamily="31" charset="0"/>
                <a:cs typeface="Calibri" pitchFamily="31" charset="0"/>
              </a:rPr>
              <a:t/>
            </a:r>
            <a:br>
              <a:rPr lang="en-GB" sz="1800" dirty="0" smtClean="0">
                <a:solidFill>
                  <a:srgbClr val="000000"/>
                </a:solidFill>
                <a:latin typeface="Times New Roman" pitchFamily="31" charset="0"/>
                <a:ea typeface="Calibri" pitchFamily="31" charset="0"/>
                <a:cs typeface="Calibri" pitchFamily="31" charset="0"/>
              </a:rPr>
            </a:br>
            <a:r>
              <a:rPr lang="en-GB" sz="1800" dirty="0" smtClean="0">
                <a:solidFill>
                  <a:srgbClr val="000000"/>
                </a:solidFill>
                <a:latin typeface="Times New Roman" pitchFamily="31" charset="0"/>
                <a:ea typeface="Calibri" pitchFamily="31" charset="0"/>
                <a:cs typeface="Calibri" pitchFamily="31" charset="0"/>
              </a:rPr>
              <a:t>The happiness consultancy assignment had two parts. For details of the assignment see http://www.bmartin.cc/classes/</a:t>
            </a:r>
            <a:r>
              <a:rPr lang="en-GB" sz="1800" dirty="0" smtClean="0">
                <a:solidFill>
                  <a:srgbClr val="000000"/>
                </a:solidFill>
                <a:latin typeface="Times New Roman" pitchFamily="31" charset="0"/>
                <a:ea typeface="Calibri" pitchFamily="31" charset="0"/>
                <a:cs typeface="Calibri" pitchFamily="31" charset="0"/>
              </a:rPr>
              <a:t>MACS325_12outline</a:t>
            </a:r>
            <a:r>
              <a:rPr lang="en-GB" sz="1800" dirty="0" smtClean="0">
                <a:solidFill>
                  <a:srgbClr val="000000"/>
                </a:solidFill>
                <a:latin typeface="Times New Roman" pitchFamily="31" charset="0"/>
                <a:ea typeface="Calibri" pitchFamily="31" charset="0"/>
                <a:cs typeface="Calibri" pitchFamily="31" charset="0"/>
              </a:rPr>
              <a:t>.</a:t>
            </a:r>
            <a:r>
              <a:rPr lang="en-GB" sz="1800" dirty="0" smtClean="0">
                <a:solidFill>
                  <a:srgbClr val="000000"/>
                </a:solidFill>
                <a:latin typeface="Times New Roman" pitchFamily="31" charset="0"/>
                <a:ea typeface="Calibri" pitchFamily="31" charset="0"/>
                <a:cs typeface="Calibri" pitchFamily="31" charset="0"/>
              </a:rPr>
              <a:t>pdf</a:t>
            </a:r>
            <a:br>
              <a:rPr lang="en-GB" sz="1800" dirty="0" smtClean="0">
                <a:solidFill>
                  <a:srgbClr val="000000"/>
                </a:solidFill>
                <a:latin typeface="Times New Roman" pitchFamily="31" charset="0"/>
                <a:ea typeface="Calibri" pitchFamily="31" charset="0"/>
                <a:cs typeface="Calibri" pitchFamily="31" charset="0"/>
              </a:rPr>
            </a:br>
            <a:r>
              <a:rPr lang="en-GB" sz="1800" dirty="0" smtClean="0">
                <a:solidFill>
                  <a:srgbClr val="000000"/>
                </a:solidFill>
                <a:latin typeface="Times New Roman" pitchFamily="31" charset="0"/>
                <a:ea typeface="Calibri" pitchFamily="31" charset="0"/>
                <a:cs typeface="Calibri" pitchFamily="31" charset="0"/>
              </a:rPr>
              <a:t/>
            </a:r>
            <a:br>
              <a:rPr lang="en-GB" sz="1800" dirty="0" smtClean="0">
                <a:solidFill>
                  <a:srgbClr val="000000"/>
                </a:solidFill>
                <a:latin typeface="Times New Roman" pitchFamily="31" charset="0"/>
                <a:ea typeface="Calibri" pitchFamily="31" charset="0"/>
                <a:cs typeface="Calibri" pitchFamily="31" charset="0"/>
              </a:rPr>
            </a:br>
            <a:r>
              <a:rPr lang="en-GB" sz="1800" dirty="0" smtClean="0">
                <a:solidFill>
                  <a:srgbClr val="000000"/>
                </a:solidFill>
                <a:latin typeface="Times New Roman" pitchFamily="31" charset="0"/>
                <a:ea typeface="Calibri" pitchFamily="31" charset="0"/>
                <a:cs typeface="Calibri" pitchFamily="31" charset="0"/>
              </a:rPr>
              <a:t>1. A report for an organisation, prepared by a team of students. </a:t>
            </a:r>
            <a:br>
              <a:rPr lang="en-GB" sz="1800" dirty="0" smtClean="0">
                <a:solidFill>
                  <a:srgbClr val="000000"/>
                </a:solidFill>
                <a:latin typeface="Times New Roman" pitchFamily="31" charset="0"/>
                <a:ea typeface="Calibri" pitchFamily="31" charset="0"/>
                <a:cs typeface="Calibri" pitchFamily="31" charset="0"/>
              </a:rPr>
            </a:br>
            <a:r>
              <a:rPr lang="en-AU" sz="1800" i="1" dirty="0" smtClean="0">
                <a:latin typeface="Times New Roman" pitchFamily="31" charset="0"/>
                <a:ea typeface="Calibri" pitchFamily="31" charset="0"/>
                <a:cs typeface="Calibri" pitchFamily="31" charset="0"/>
              </a:rPr>
              <a:t>	Annie West an Stacey Lyons</a:t>
            </a:r>
            <a:r>
              <a:rPr lang="en-GB" sz="1800" i="1" dirty="0" smtClean="0">
                <a:solidFill>
                  <a:srgbClr val="000000"/>
                </a:solidFill>
                <a:latin typeface="Times New Roman" pitchFamily="31" charset="0"/>
                <a:ea typeface="Calibri" pitchFamily="31" charset="0"/>
                <a:cs typeface="Calibri" pitchFamily="31" charset="0"/>
              </a:rPr>
              <a:t>, </a:t>
            </a:r>
            <a:r>
              <a:rPr lang="en-GB" sz="1800" dirty="0" smtClean="0">
                <a:solidFill>
                  <a:srgbClr val="000000"/>
                </a:solidFill>
                <a:latin typeface="Times New Roman" pitchFamily="31" charset="0"/>
                <a:ea typeface="Calibri" pitchFamily="31" charset="0"/>
                <a:cs typeface="Calibri" pitchFamily="31" charset="0"/>
              </a:rPr>
              <a:t>working as a team, prepared a report for</a:t>
            </a:r>
            <a:r>
              <a:rPr lang="en-GB" sz="1800" dirty="0" smtClean="0">
                <a:solidFill>
                  <a:srgbClr val="000000"/>
                </a:solidFill>
                <a:latin typeface="Times New Roman" pitchFamily="31" charset="0"/>
                <a:ea typeface="Calibri" pitchFamily="31" charset="0"/>
                <a:cs typeface="Calibri" pitchFamily="31" charset="0"/>
              </a:rPr>
              <a:t> </a:t>
            </a:r>
            <a:r>
              <a:rPr lang="en-GB" sz="1800" dirty="0" err="1" smtClean="0">
                <a:solidFill>
                  <a:srgbClr val="000000"/>
                </a:solidFill>
                <a:latin typeface="Times New Roman" pitchFamily="31" charset="0"/>
                <a:ea typeface="Calibri" pitchFamily="31" charset="0"/>
                <a:cs typeface="Calibri" pitchFamily="31" charset="0"/>
              </a:rPr>
              <a:t>BioGill</a:t>
            </a:r>
            <a:r>
              <a:rPr lang="en-GB" sz="1800" dirty="0" smtClean="0">
                <a:solidFill>
                  <a:srgbClr val="000000"/>
                </a:solidFill>
                <a:latin typeface="Times New Roman" pitchFamily="31" charset="0"/>
                <a:ea typeface="Calibri" pitchFamily="31" charset="0"/>
                <a:cs typeface="Calibri" pitchFamily="31" charset="0"/>
              </a:rPr>
              <a:t>, </a:t>
            </a:r>
            <a:r>
              <a:rPr lang="en-GB" sz="1800" dirty="0" smtClean="0">
                <a:solidFill>
                  <a:srgbClr val="000000"/>
                </a:solidFill>
                <a:latin typeface="Times New Roman" pitchFamily="31" charset="0"/>
                <a:ea typeface="Calibri" pitchFamily="31" charset="0"/>
                <a:cs typeface="Calibri" pitchFamily="31" charset="0"/>
              </a:rPr>
              <a:t>in the form of</a:t>
            </a:r>
            <a:r>
              <a:rPr lang="en-GB" sz="1800" dirty="0" smtClean="0">
                <a:solidFill>
                  <a:srgbClr val="000000"/>
                </a:solidFill>
                <a:latin typeface="Times New Roman" pitchFamily="31" charset="0"/>
                <a:ea typeface="Calibri" pitchFamily="31" charset="0"/>
                <a:cs typeface="Calibri" pitchFamily="31" charset="0"/>
              </a:rPr>
              <a:t> a </a:t>
            </a:r>
            <a:r>
              <a:rPr lang="en-GB" sz="1800" dirty="0" smtClean="0">
                <a:solidFill>
                  <a:srgbClr val="000000"/>
                </a:solidFill>
                <a:latin typeface="Times New Roman" pitchFamily="31" charset="0"/>
                <a:ea typeface="Calibri" pitchFamily="31" charset="0"/>
                <a:cs typeface="Calibri" pitchFamily="31" charset="0"/>
              </a:rPr>
              <a:t>slide </a:t>
            </a:r>
            <a:r>
              <a:rPr lang="en-GB" sz="1800" dirty="0" smtClean="0">
                <a:solidFill>
                  <a:srgbClr val="000000"/>
                </a:solidFill>
                <a:latin typeface="Times New Roman" pitchFamily="31" charset="0"/>
                <a:ea typeface="Calibri" pitchFamily="31" charset="0"/>
                <a:cs typeface="Calibri" pitchFamily="31" charset="0"/>
              </a:rPr>
              <a:t>show. The </a:t>
            </a:r>
            <a:r>
              <a:rPr lang="en-GB" sz="1800" dirty="0" smtClean="0">
                <a:solidFill>
                  <a:srgbClr val="000000"/>
                </a:solidFill>
                <a:latin typeface="Times New Roman" pitchFamily="31" charset="0"/>
                <a:ea typeface="Calibri" pitchFamily="31" charset="0"/>
                <a:cs typeface="Calibri" pitchFamily="31" charset="0"/>
              </a:rPr>
              <a:t>slide show begins on the next slide</a:t>
            </a:r>
            <a:r>
              <a:rPr lang="en-GB" sz="1800" dirty="0" smtClean="0">
                <a:solidFill>
                  <a:srgbClr val="000000"/>
                </a:solidFill>
                <a:latin typeface="Times New Roman" pitchFamily="31" charset="0"/>
                <a:ea typeface="Calibri" pitchFamily="31" charset="0"/>
                <a:cs typeface="Calibri" pitchFamily="31" charset="0"/>
              </a:rPr>
              <a:t>.</a:t>
            </a:r>
            <a:br>
              <a:rPr lang="en-GB" sz="1800" dirty="0" smtClean="0">
                <a:solidFill>
                  <a:srgbClr val="000000"/>
                </a:solidFill>
                <a:latin typeface="Times New Roman" pitchFamily="31" charset="0"/>
                <a:ea typeface="Calibri" pitchFamily="31" charset="0"/>
                <a:cs typeface="Calibri" pitchFamily="31" charset="0"/>
              </a:rPr>
            </a:br>
            <a:r>
              <a:rPr lang="en-GB" sz="1800" dirty="0" smtClean="0">
                <a:solidFill>
                  <a:srgbClr val="000000"/>
                </a:solidFill>
                <a:latin typeface="Times New Roman" pitchFamily="31" charset="0"/>
                <a:ea typeface="Calibri" pitchFamily="31" charset="0"/>
                <a:cs typeface="Calibri" pitchFamily="31" charset="0"/>
              </a:rPr>
              <a:t/>
            </a:r>
            <a:br>
              <a:rPr lang="en-GB" sz="1800" dirty="0" smtClean="0">
                <a:solidFill>
                  <a:srgbClr val="000000"/>
                </a:solidFill>
                <a:latin typeface="Times New Roman" pitchFamily="31" charset="0"/>
                <a:ea typeface="Calibri" pitchFamily="31" charset="0"/>
                <a:cs typeface="Calibri" pitchFamily="31" charset="0"/>
              </a:rPr>
            </a:br>
            <a:r>
              <a:rPr lang="en-GB" sz="1800" dirty="0" smtClean="0">
                <a:solidFill>
                  <a:srgbClr val="000000"/>
                </a:solidFill>
                <a:latin typeface="Times New Roman" pitchFamily="31" charset="0"/>
                <a:ea typeface="Calibri" pitchFamily="31" charset="0"/>
                <a:cs typeface="Calibri" pitchFamily="31" charset="0"/>
              </a:rPr>
              <a:t>2. Reflections on doing the consultancy, written separately by each member of the team as an individual task. </a:t>
            </a:r>
            <a:br>
              <a:rPr lang="en-GB" sz="1800" dirty="0" smtClean="0">
                <a:solidFill>
                  <a:srgbClr val="000000"/>
                </a:solidFill>
                <a:latin typeface="Times New Roman" pitchFamily="31" charset="0"/>
                <a:ea typeface="Calibri" pitchFamily="31" charset="0"/>
                <a:cs typeface="Calibri" pitchFamily="31" charset="0"/>
              </a:rPr>
            </a:br>
            <a:r>
              <a:rPr lang="en-GB" sz="1800" i="1" dirty="0" smtClean="0">
                <a:solidFill>
                  <a:srgbClr val="000000"/>
                </a:solidFill>
                <a:latin typeface="Times New Roman" pitchFamily="31" charset="0"/>
                <a:ea typeface="Calibri" pitchFamily="31" charset="0"/>
                <a:cs typeface="Calibri" pitchFamily="31" charset="0"/>
              </a:rPr>
              <a:t>	Annie West</a:t>
            </a:r>
            <a:r>
              <a:rPr lang="en-GB" sz="1800" dirty="0" smtClean="0">
                <a:solidFill>
                  <a:srgbClr val="000000"/>
                </a:solidFill>
                <a:latin typeface="Times New Roman" pitchFamily="31" charset="0"/>
                <a:ea typeface="Calibri" pitchFamily="31" charset="0"/>
                <a:cs typeface="Calibri" pitchFamily="31" charset="0"/>
              </a:rPr>
              <a:t>’s </a:t>
            </a:r>
            <a:r>
              <a:rPr lang="en-GB" sz="1800" dirty="0" smtClean="0">
                <a:solidFill>
                  <a:srgbClr val="000000"/>
                </a:solidFill>
                <a:latin typeface="Times New Roman" pitchFamily="31" charset="0"/>
                <a:ea typeface="Calibri" pitchFamily="31" charset="0"/>
                <a:cs typeface="Calibri" pitchFamily="31" charset="0"/>
              </a:rPr>
              <a:t>reflections are in a separate file</a:t>
            </a:r>
            <a:r>
              <a:rPr lang="en-GB" sz="1800" dirty="0" smtClean="0">
                <a:solidFill>
                  <a:srgbClr val="000000"/>
                </a:solidFill>
                <a:latin typeface="Times New Roman" pitchFamily="31" charset="0"/>
                <a:ea typeface="Calibri" pitchFamily="31" charset="0"/>
                <a:cs typeface="Calibri" pitchFamily="31" charset="0"/>
              </a:rPr>
              <a:t>.</a:t>
            </a:r>
            <a:br>
              <a:rPr lang="en-GB" sz="1800" dirty="0" smtClean="0">
                <a:solidFill>
                  <a:srgbClr val="000000"/>
                </a:solidFill>
                <a:latin typeface="Times New Roman" pitchFamily="31" charset="0"/>
                <a:ea typeface="Calibri" pitchFamily="31" charset="0"/>
                <a:cs typeface="Calibri" pitchFamily="31" charset="0"/>
              </a:rPr>
            </a:br>
            <a:r>
              <a:rPr lang="en-GB" sz="1800" dirty="0" smtClean="0">
                <a:solidFill>
                  <a:srgbClr val="000000"/>
                </a:solidFill>
                <a:latin typeface="Times New Roman" pitchFamily="31" charset="0"/>
                <a:ea typeface="Calibri" pitchFamily="31" charset="0"/>
                <a:cs typeface="Calibri" pitchFamily="31" charset="0"/>
              </a:rPr>
              <a:t/>
            </a:r>
            <a:br>
              <a:rPr lang="en-GB" sz="1800" dirty="0" smtClean="0">
                <a:solidFill>
                  <a:srgbClr val="000000"/>
                </a:solidFill>
                <a:latin typeface="Times New Roman" pitchFamily="31" charset="0"/>
                <a:ea typeface="Calibri" pitchFamily="31" charset="0"/>
                <a:cs typeface="Calibri" pitchFamily="31" charset="0"/>
              </a:rPr>
            </a:br>
            <a:r>
              <a:rPr lang="en-GB" sz="1800" dirty="0" smtClean="0">
                <a:solidFill>
                  <a:srgbClr val="000000"/>
                </a:solidFill>
                <a:latin typeface="Times New Roman" pitchFamily="31" charset="0"/>
                <a:ea typeface="Calibri" pitchFamily="31" charset="0"/>
                <a:cs typeface="Calibri" pitchFamily="31" charset="0"/>
              </a:rPr>
              <a:t>This document is located at http://www.bmartin.cc/classes</a:t>
            </a:r>
            <a:r>
              <a:rPr lang="en-GB" sz="1800" dirty="0" smtClean="0">
                <a:solidFill>
                  <a:srgbClr val="000000"/>
                </a:solidFill>
                <a:latin typeface="Times New Roman" pitchFamily="31" charset="0"/>
                <a:ea typeface="Calibri" pitchFamily="31" charset="0"/>
                <a:cs typeface="Calibri" pitchFamily="31" charset="0"/>
              </a:rPr>
              <a:t>/MACS325tops</a:t>
            </a:r>
            <a:r>
              <a:rPr lang="en-GB" sz="1800" dirty="0" smtClean="0">
                <a:solidFill>
                  <a:srgbClr val="000000"/>
                </a:solidFill>
                <a:latin typeface="Times New Roman" pitchFamily="31" charset="0"/>
                <a:ea typeface="Calibri" pitchFamily="31" charset="0"/>
                <a:cs typeface="Calibri" pitchFamily="31" charset="0"/>
              </a:rPr>
              <a:t>/.</a:t>
            </a:r>
            <a:r>
              <a:rPr lang="en-US" sz="1800" dirty="0" smtClean="0">
                <a:solidFill>
                  <a:srgbClr val="000000"/>
                </a:solidFill>
                <a:latin typeface="Times New Roman" pitchFamily="31" charset="0"/>
                <a:ea typeface="Calibri" pitchFamily="31" charset="0"/>
                <a:cs typeface="Calibri" pitchFamily="31" charset="0"/>
              </a:rPr>
              <a:t/>
            </a:r>
            <a:br>
              <a:rPr lang="en-US" sz="1800" dirty="0" smtClean="0">
                <a:solidFill>
                  <a:srgbClr val="000000"/>
                </a:solidFill>
                <a:latin typeface="Times New Roman" pitchFamily="31" charset="0"/>
                <a:ea typeface="Calibri" pitchFamily="31" charset="0"/>
                <a:cs typeface="Calibri" pitchFamily="31" charset="0"/>
              </a:rPr>
            </a:br>
            <a:endParaRPr lang="en-US" sz="18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15801946"/>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Activity and Happiness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One other benefit of physical activity is that it reduces feelings of stress, anxiety and depression.  This suggests that when you engage in regular physical activity, it can benefit you both mentally and emotionally as well as physically.  It appears as though BioGill employees are aware of this, as 7 out of 8 employees stated that engaging in physical activity does make you feel happier. Some of you went further as to say that physical exercise gives you more motivation, makes you feel more confident, reduces your stress levels and gives you a clearer mindset.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93077013"/>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Activity and Happiness</a:t>
            </a:r>
            <a:endParaRPr lang="en-US" dirty="0"/>
          </a:p>
        </p:txBody>
      </p:sp>
      <p:sp>
        <p:nvSpPr>
          <p:cNvPr id="3" name="Content Placeholder 2"/>
          <p:cNvSpPr>
            <a:spLocks noGrp="1"/>
          </p:cNvSpPr>
          <p:nvPr>
            <p:ph idx="1"/>
          </p:nvPr>
        </p:nvSpPr>
        <p:spPr/>
        <p:txBody>
          <a:bodyPr/>
          <a:lstStyle/>
          <a:p>
            <a:pPr marL="0" indent="0">
              <a:buNone/>
            </a:pPr>
            <a:r>
              <a:rPr lang="en-US" dirty="0" smtClean="0"/>
              <a:t>An article published by the Journal of Physical Education, Recreation &amp; Dance (2003) outlined the results of a study conducted by the Leisure Tends Group.  The survey polled 1000 Americans and found that those who reported that they were active in any outdoor activities were happier than those who did not participate in any outdoor activities – This is what we want to prove to you!</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5876316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BioGill and Physical Activity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Through interviews and observations, we discovered not all employees prefer or benefit from working as a team, so we have suggested activities that can be carried out by BioGill employees individually OR as a team.  We have comprised a pack for each employee to motivate and encourage all workers to participate in more physical activity in order to become more productive and overcome the perceived obstacles with regards to physical exercise – with the ultimate aim to increase happiness levels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4525778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Evidence for Introducing Physical Activity to BioGill</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One of the easiest forms of physical activity is walking.  It is recommended that the average person should take 10,000 steps per day.  The average inactive person takes only 3,000 steps, and being aware of how many steps you take can help to improve the number of steps you are taking.  A study conducted by Thomas and Williams (2006) found that wearing a pedometer increased 70% of participants level of activity.</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94005484"/>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Pedometer</a:t>
            </a:r>
            <a:endParaRPr lang="en-AU" dirty="0"/>
          </a:p>
        </p:txBody>
      </p:sp>
      <p:sp>
        <p:nvSpPr>
          <p:cNvPr id="3" name="Content Placeholder 2"/>
          <p:cNvSpPr>
            <a:spLocks noGrp="1"/>
          </p:cNvSpPr>
          <p:nvPr>
            <p:ph idx="1"/>
          </p:nvPr>
        </p:nvSpPr>
        <p:spPr/>
        <p:txBody>
          <a:bodyPr>
            <a:normAutofit fontScale="70000" lnSpcReduction="20000"/>
          </a:bodyPr>
          <a:lstStyle/>
          <a:p>
            <a:r>
              <a:rPr lang="en-AU" dirty="0" smtClean="0"/>
              <a:t>This is why we have included a pedometer on your individual packs. We suggest that you become more aware of how many steps you take and encourage you to walk even when you are working. For example, when you are reading through emails on your phone, or proof reading any business reports - This will increase productivity because 6 out of 8 of you said that your job does not allow you enough time to be able to regularly exercise, but if you multitask it will become possible </a:t>
            </a:r>
          </a:p>
          <a:p>
            <a:pPr>
              <a:buNone/>
            </a:pPr>
            <a:endParaRPr lang="en-AU" dirty="0" smtClean="0"/>
          </a:p>
          <a:p>
            <a:r>
              <a:rPr lang="en-AU" dirty="0" smtClean="0"/>
              <a:t>For those that enjoy turning these activities into a team activity we suggest that you get into two teams to see who can take the most steps within a week – This will increase team bonding, help to improve workplace relationships and also foster an environment for regular communication among employees</a:t>
            </a:r>
          </a:p>
        </p:txBody>
      </p:sp>
      <p:pic>
        <p:nvPicPr>
          <p:cNvPr id="1026" name="Picture 2" descr="http://www.programming-design.com/uploads/emerson-digital-step-counter-pedometer.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5372" y="-4173"/>
            <a:ext cx="1604373" cy="1604373"/>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Evidence for Introducing Physical Activity at BioGill</a:t>
            </a:r>
            <a:endParaRPr lang="en-US" dirty="0"/>
          </a:p>
        </p:txBody>
      </p:sp>
      <p:sp>
        <p:nvSpPr>
          <p:cNvPr id="3" name="Content Placeholder 2"/>
          <p:cNvSpPr>
            <a:spLocks noGrp="1"/>
          </p:cNvSpPr>
          <p:nvPr>
            <p:ph idx="1"/>
          </p:nvPr>
        </p:nvSpPr>
        <p:spPr/>
        <p:txBody>
          <a:bodyPr>
            <a:normAutofit fontScale="70000" lnSpcReduction="20000"/>
          </a:bodyPr>
          <a:lstStyle/>
          <a:p>
            <a:pPr marL="0" indent="0"/>
            <a:r>
              <a:rPr lang="en-US" dirty="0" smtClean="0"/>
              <a:t>7 out of 8 BioGill employees stated that they were not motivated to exercise at work because of either the lack of space and time or simply because it is not the norm and nobody does it or encourages it in the workplace</a:t>
            </a:r>
          </a:p>
          <a:p>
            <a:pPr marL="0" indent="0"/>
            <a:r>
              <a:rPr lang="en-US" dirty="0" smtClean="0"/>
              <a:t>A study on physical activity in the workplace conducted by Bennie, Timperio, Dunstan, Crawford and Salmon (2010) found that those who indicated that their workplace provides facilities to support them being active had higher odds of being physically active at or around the workplace.</a:t>
            </a:r>
          </a:p>
          <a:p>
            <a:pPr marL="0" indent="0"/>
            <a:r>
              <a:rPr lang="en-AU" dirty="0" smtClean="0"/>
              <a:t>Loehr and Scwartz (2003) argue that full engagement in work requires drawing on four separate but related sources of energy: physical, emotional, mental and spiritual. Both individuals and organizations must not only have a sufficient quantity of energy, but also the right quality, focus and force of energy. Yoga and meditation are great examples of exercises that can be done to focus not only your body, but your mind as well</a:t>
            </a:r>
          </a:p>
          <a:p>
            <a:pPr marL="0" indent="0"/>
            <a:endParaRPr lang="en-US" dirty="0" smtClean="0"/>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67298226"/>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Yoga Application</a:t>
            </a:r>
            <a:endParaRPr lang="en-AU" dirty="0"/>
          </a:p>
        </p:txBody>
      </p:sp>
      <p:sp>
        <p:nvSpPr>
          <p:cNvPr id="3" name="Content Placeholder 2"/>
          <p:cNvSpPr>
            <a:spLocks noGrp="1"/>
          </p:cNvSpPr>
          <p:nvPr>
            <p:ph idx="1"/>
          </p:nvPr>
        </p:nvSpPr>
        <p:spPr/>
        <p:txBody>
          <a:bodyPr>
            <a:normAutofit fontScale="85000" lnSpcReduction="10000"/>
          </a:bodyPr>
          <a:lstStyle/>
          <a:p>
            <a:r>
              <a:rPr lang="en-AU" dirty="0" smtClean="0"/>
              <a:t>Since you have all been provided with an iPhone as your work phones, we have provided you with an information flyer about how to download a free Yoga application called “Daily Yoga” – It allows you to have your own personal yoga instructor wherever you are!</a:t>
            </a:r>
          </a:p>
          <a:p>
            <a:r>
              <a:rPr lang="en-AU" dirty="0" smtClean="0"/>
              <a:t>There are different difficulty levels and different workouts you can pick ranging from a 20, 40 or 60 minute workout. These can be done outside during your 1 hour lunchbreaks individually or together. We observed that there are many secluded, grassy areas around the building that would be suitable</a:t>
            </a:r>
          </a:p>
        </p:txBody>
      </p:sp>
      <p:pic>
        <p:nvPicPr>
          <p:cNvPr id="2050" name="Picture 2" descr="http://www.yogapractitioner.com/wp-content/uploads/2012/04/yoga_benefits.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340" y="7859"/>
            <a:ext cx="1836116" cy="1652504"/>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Evidence for Introducing Physical Activity at BioGill</a:t>
            </a:r>
            <a:endParaRPr lang="en-AU" dirty="0"/>
          </a:p>
        </p:txBody>
      </p:sp>
      <p:sp>
        <p:nvSpPr>
          <p:cNvPr id="3" name="Content Placeholder 2"/>
          <p:cNvSpPr>
            <a:spLocks noGrp="1"/>
          </p:cNvSpPr>
          <p:nvPr>
            <p:ph idx="1"/>
          </p:nvPr>
        </p:nvSpPr>
        <p:spPr/>
        <p:txBody>
          <a:bodyPr>
            <a:normAutofit fontScale="70000" lnSpcReduction="20000"/>
          </a:bodyPr>
          <a:lstStyle/>
          <a:p>
            <a:pPr>
              <a:buNone/>
            </a:pPr>
            <a:r>
              <a:rPr lang="en-AU" dirty="0" smtClean="0"/>
              <a:t>	In their book  </a:t>
            </a:r>
            <a:r>
              <a:rPr lang="en-AU" i="1" dirty="0" smtClean="0"/>
              <a:t>The Power of Engagement, </a:t>
            </a:r>
            <a:r>
              <a:rPr lang="en-AU" dirty="0" smtClean="0"/>
              <a:t>Loehr and Scwartz (2003) argue that the key to working well is not managing time so much as energy, and that good mental and physical condition is essential for business success</a:t>
            </a:r>
          </a:p>
          <a:p>
            <a:pPr>
              <a:buNone/>
            </a:pPr>
            <a:endParaRPr lang="en-AU" dirty="0" smtClean="0"/>
          </a:p>
          <a:p>
            <a:pPr>
              <a:buNone/>
            </a:pPr>
            <a:r>
              <a:rPr lang="en-AU" dirty="0" smtClean="0"/>
              <a:t>They also states that business people should adopt several important energy management strategies including: </a:t>
            </a:r>
          </a:p>
          <a:p>
            <a:r>
              <a:rPr lang="en-AU" dirty="0" smtClean="0"/>
              <a:t>Taking ritualized work breaks every 90 to 120 minutes to decompress and renew energy. For example, take a walk or do deep breathing exercises. Life should be viewed as a series of sprints, not a marathon. </a:t>
            </a:r>
          </a:p>
          <a:p>
            <a:r>
              <a:rPr lang="en-AU" dirty="0" smtClean="0"/>
              <a:t>Moving the major muscles in your body about every 90 minutes to keep engagement at very high levels. Remember, movement engages you and lack of movement disengages you. </a:t>
            </a:r>
          </a:p>
          <a:p>
            <a:endParaRPr lang="en-AU" dirty="0"/>
          </a:p>
        </p:txBody>
      </p:sp>
    </p:spTree>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Skipping Rope</a:t>
            </a: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t>We observed that most of you were much less productive after your lunch breaks and especially between the hours of 2.00pm and 4.00pm – there was more non work-related office chat, less concentration and more of you getting up from your desks more frequently and using the bathroom, checking your phones or walking around the office</a:t>
            </a:r>
          </a:p>
          <a:p>
            <a:r>
              <a:rPr lang="en-AU" dirty="0" smtClean="0"/>
              <a:t> We suggest that you follow the advice of Loehr and Scwartz (2003) and every 90 minutes of the day you take a break, go outside and do 200 skips to redirect your energy and keep a high level of engagement in your work</a:t>
            </a:r>
            <a:endParaRPr lang="en-AU" dirty="0"/>
          </a:p>
        </p:txBody>
      </p:sp>
      <p:pic>
        <p:nvPicPr>
          <p:cNvPr id="3074" name="Picture 2" descr="http://www.cintz.com/images/weighted_skipping_rope.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966284" y="1"/>
            <a:ext cx="2177716" cy="1626028"/>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Evidence for Introducing Physical Activity at BioGill</a:t>
            </a: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t>Among healthy older adults, resistance training has been associated with improved mood states. McLafferty (2004) and colleagues conducted a study examining the effects of a 24-week resistance training program with three weekly meetings. Following the program, participants reported significant improvements in total mood scores, as well as reductions in confusion, anger and tension </a:t>
            </a:r>
          </a:p>
          <a:p>
            <a:r>
              <a:rPr lang="en-AU" dirty="0" smtClean="0"/>
              <a:t>All of the above things were mentioned during interviews as reasons for making you unhappy at work, thus by improving your overall mood this will ensure that you will be able to manage relationships better and improve functional capacity</a:t>
            </a:r>
          </a:p>
          <a:p>
            <a:endParaRPr lang="en-AU" dirty="0"/>
          </a:p>
        </p:txBody>
      </p:sp>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062"/>
            <a:ext cx="7772400" cy="1470025"/>
          </a:xfrm>
        </p:spPr>
        <p:txBody>
          <a:bodyPr>
            <a:normAutofit fontScale="90000"/>
          </a:bodyPr>
          <a:lstStyle/>
          <a:p>
            <a:r>
              <a:rPr lang="en-US" dirty="0" smtClean="0"/>
              <a:t/>
            </a:r>
            <a:br>
              <a:rPr lang="en-US" dirty="0" smtClean="0"/>
            </a:br>
            <a:r>
              <a:rPr lang="en-US" dirty="0" smtClean="0"/>
              <a:t>Workplace Happiness</a:t>
            </a:r>
            <a:br>
              <a:rPr lang="en-US" dirty="0" smtClean="0"/>
            </a:br>
            <a:r>
              <a:rPr lang="en-US" dirty="0" smtClean="0"/>
              <a:t>3656962</a:t>
            </a:r>
            <a:br>
              <a:rPr lang="en-US" dirty="0" smtClean="0"/>
            </a:br>
            <a:r>
              <a:rPr lang="en-US" dirty="0" smtClean="0"/>
              <a:t>3459159</a:t>
            </a:r>
            <a:endParaRPr lang="en-US" dirty="0"/>
          </a:p>
        </p:txBody>
      </p:sp>
      <p:pic>
        <p:nvPicPr>
          <p:cNvPr id="4" name="Picture 3"/>
          <p:cNvPicPr>
            <a:picLocks noChangeAspect="1"/>
          </p:cNvPicPr>
          <p:nvPr/>
        </p:nvPicPr>
        <p:blipFill>
          <a:blip r:embed="rId2"/>
          <a:stretch>
            <a:fillRect/>
          </a:stretch>
        </p:blipFill>
        <p:spPr>
          <a:xfrm>
            <a:off x="1714500" y="2794176"/>
            <a:ext cx="5715000" cy="3810000"/>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15801946"/>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Free Fitness First Gym Pass</a:t>
            </a:r>
            <a:endParaRPr lang="en-AU" dirty="0"/>
          </a:p>
        </p:txBody>
      </p:sp>
      <p:sp>
        <p:nvSpPr>
          <p:cNvPr id="3" name="Content Placeholder 2"/>
          <p:cNvSpPr>
            <a:spLocks noGrp="1"/>
          </p:cNvSpPr>
          <p:nvPr>
            <p:ph idx="1"/>
          </p:nvPr>
        </p:nvSpPr>
        <p:spPr/>
        <p:txBody>
          <a:bodyPr/>
          <a:lstStyle/>
          <a:p>
            <a:r>
              <a:rPr lang="en-AU" dirty="0" smtClean="0"/>
              <a:t>We have included in the pack a fitness first gym pass so that you can see do some resistance training with weights and professional machines. This pass also gives you access to specialised classes (e.g. </a:t>
            </a:r>
            <a:r>
              <a:rPr lang="en-AU" i="1" dirty="0" smtClean="0"/>
              <a:t>spin, step, body pump</a:t>
            </a:r>
            <a:r>
              <a:rPr lang="en-AU" dirty="0" smtClean="0"/>
              <a:t>) where you can learn exercises that can be practiced at home.</a:t>
            </a:r>
            <a:endParaRPr lang="en-AU" dirty="0"/>
          </a:p>
        </p:txBody>
      </p:sp>
      <p:pic>
        <p:nvPicPr>
          <p:cNvPr id="4098" name="Picture 2" descr="http://www.sevengils.com/images/ff%20logo.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241214" y="5061117"/>
            <a:ext cx="4977732" cy="1523333"/>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Evidence for Introducing Physical Activity at BioGill</a:t>
            </a:r>
            <a:endParaRPr lang="en-AU" dirty="0"/>
          </a:p>
        </p:txBody>
      </p:sp>
      <p:sp>
        <p:nvSpPr>
          <p:cNvPr id="3" name="Content Placeholder 2"/>
          <p:cNvSpPr>
            <a:spLocks noGrp="1"/>
          </p:cNvSpPr>
          <p:nvPr>
            <p:ph idx="1"/>
          </p:nvPr>
        </p:nvSpPr>
        <p:spPr/>
        <p:txBody>
          <a:bodyPr/>
          <a:lstStyle/>
          <a:p>
            <a:r>
              <a:rPr lang="en-AU" dirty="0" smtClean="0"/>
              <a:t>Positive energy rituals are the key to making changes that last. Because we are creatures of habit, and will and self-discipline are severely limited resources, change is difficult. The key to building and sustaining behaviours that serve full engagement is creating positive energy rituals - highly precise behaviours that become automatic over time (Dalton, 2004)</a:t>
            </a:r>
            <a:endParaRPr lang="en-AU" dirty="0"/>
          </a:p>
        </p:txBody>
      </p:sp>
    </p:spTree>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Floor Exerciser</a:t>
            </a:r>
            <a:endParaRPr lang="en-AU" dirty="0"/>
          </a:p>
        </p:txBody>
      </p:sp>
      <p:sp>
        <p:nvSpPr>
          <p:cNvPr id="3" name="Content Placeholder 2"/>
          <p:cNvSpPr>
            <a:spLocks noGrp="1"/>
          </p:cNvSpPr>
          <p:nvPr>
            <p:ph idx="1"/>
          </p:nvPr>
        </p:nvSpPr>
        <p:spPr/>
        <p:txBody>
          <a:bodyPr/>
          <a:lstStyle/>
          <a:p>
            <a:r>
              <a:rPr lang="en-AU" dirty="0" smtClean="0"/>
              <a:t>By pedalling whilst at your desks, exercise can be incorporated into your everyday work as an automatic and habitual action</a:t>
            </a:r>
            <a:endParaRPr lang="en-AU" dirty="0"/>
          </a:p>
        </p:txBody>
      </p:sp>
      <p:pic>
        <p:nvPicPr>
          <p:cNvPr id="5122" name="Picture 2" descr="http://www.it-echo.com/wp-content/uploads/2010/03/Sit-N-Stroll_Deluxe_Leg_and_Foot_Exerciser.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047332" y="3287713"/>
            <a:ext cx="3200400" cy="2838450"/>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Drink Bottle</a:t>
            </a:r>
            <a:endParaRPr lang="en-AU" dirty="0"/>
          </a:p>
        </p:txBody>
      </p:sp>
      <p:sp>
        <p:nvSpPr>
          <p:cNvPr id="3" name="Content Placeholder 2"/>
          <p:cNvSpPr>
            <a:spLocks noGrp="1"/>
          </p:cNvSpPr>
          <p:nvPr>
            <p:ph idx="1"/>
          </p:nvPr>
        </p:nvSpPr>
        <p:spPr/>
        <p:txBody>
          <a:bodyPr/>
          <a:lstStyle/>
          <a:p>
            <a:r>
              <a:rPr lang="en-AU" dirty="0" smtClean="0"/>
              <a:t>You must drink water all day, especially when exercising so that your body remains hydrated and you can function at full capacity</a:t>
            </a:r>
            <a:endParaRPr lang="en-AU" dirty="0"/>
          </a:p>
        </p:txBody>
      </p:sp>
      <p:pic>
        <p:nvPicPr>
          <p:cNvPr id="6146" name="Picture 2" descr="http://www.mementogifts.com.au/data/products/SQ0531/SQ0531L.jpg"/>
          <p:cNvPicPr>
            <a:picLocks noChangeAspect="1" noChangeArrowheads="1"/>
          </p:cNvPicPr>
          <p:nvPr/>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125537" y="3472949"/>
            <a:ext cx="2857500" cy="2857500"/>
          </a:xfrm>
          <a:prstGeom prst="rect">
            <a:avLst/>
          </a:prstGeom>
          <a:noFill/>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pic>
    </p:spTree>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a:t>
            </a:r>
            <a:endParaRPr lang="en-AU"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While exercise and work performance seemed unrelated to you at first, all of the mentioned studies have actually proven that physical activity can improve concentration and productivity and, in turn, overall happiness levels . People who exercise on a constant basis work better with their co-workers and have fewer medical and health-related expenses. There’s no better way to refresh your thoughts and clear your mind than by exercising. By taking time out of your day you really do work more effectively and more efficiently which will lead to a happier and more productive life </a:t>
            </a:r>
            <a:r>
              <a:rPr lang="en-US" dirty="0" smtClean="0">
                <a:sym typeface="Wingdings" pitchFamily="2" charset="2"/>
              </a:rPr>
              <a:t></a:t>
            </a:r>
            <a:endParaRPr lang="en-AU" dirty="0" smtClean="0"/>
          </a:p>
          <a:p>
            <a:endParaRPr lang="en-AU" dirty="0"/>
          </a:p>
        </p:txBody>
      </p:sp>
    </p:spTree>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AU" sz="2200" dirty="0"/>
              <a:t>Anonymous, 2003, “Physical Activity Boosts Happiness”, </a:t>
            </a:r>
            <a:r>
              <a:rPr lang="en-AU" sz="2200" i="1" dirty="0"/>
              <a:t>Journal of Physical Education, Recreation &amp; Dance</a:t>
            </a:r>
            <a:r>
              <a:rPr lang="en-AU" sz="2200" dirty="0"/>
              <a:t>, Vol 74, Issue 8, pp17</a:t>
            </a:r>
          </a:p>
          <a:p>
            <a:endParaRPr lang="en-AU" sz="2200" dirty="0"/>
          </a:p>
          <a:p>
            <a:r>
              <a:rPr lang="en-AU" sz="2200" dirty="0"/>
              <a:t>Bennie, J., Timperio, A., Dunstan, D., Crawford, D., Salmon, J, 2010, “Environmental correlates of physical activity in Australian workplaces”, </a:t>
            </a:r>
            <a:r>
              <a:rPr lang="en-AU" sz="2200" i="1" dirty="0"/>
              <a:t>International Journal of Workplace Health Management</a:t>
            </a:r>
            <a:r>
              <a:rPr lang="en-AU" sz="2200" dirty="0"/>
              <a:t>, Vol 3, Issue 1, pp25-33</a:t>
            </a:r>
          </a:p>
          <a:p>
            <a:endParaRPr lang="en-AU" sz="2200" dirty="0"/>
          </a:p>
          <a:p>
            <a:r>
              <a:rPr lang="en-AU" sz="2200" dirty="0"/>
              <a:t>Dalton, P, 2004, “The Power of Full Engagement”, </a:t>
            </a:r>
            <a:r>
              <a:rPr lang="en-AU" sz="2200" i="1" dirty="0"/>
              <a:t>ABA Bankers News, </a:t>
            </a:r>
            <a:r>
              <a:rPr lang="en-AU" sz="2200" dirty="0"/>
              <a:t>Vol 12, Issue 16, pp1</a:t>
            </a:r>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60091613"/>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References</a:t>
            </a:r>
            <a:endParaRPr lang="en-AU" dirty="0"/>
          </a:p>
        </p:txBody>
      </p:sp>
      <p:sp>
        <p:nvSpPr>
          <p:cNvPr id="3" name="Content Placeholder 2"/>
          <p:cNvSpPr>
            <a:spLocks noGrp="1"/>
          </p:cNvSpPr>
          <p:nvPr>
            <p:ph idx="1"/>
          </p:nvPr>
        </p:nvSpPr>
        <p:spPr/>
        <p:txBody>
          <a:bodyPr>
            <a:normAutofit fontScale="70000" lnSpcReduction="20000"/>
          </a:bodyPr>
          <a:lstStyle/>
          <a:p>
            <a:r>
              <a:rPr lang="en-AU" dirty="0" smtClean="0"/>
              <a:t>Lyubomirsky, S., 2008, The how of happiness:  a new approach to getting the life you want”, New York:  Penguin.</a:t>
            </a:r>
          </a:p>
          <a:p>
            <a:pPr marL="0" indent="0">
              <a:buNone/>
            </a:pPr>
            <a:endParaRPr lang="en-AU" dirty="0" smtClean="0"/>
          </a:p>
          <a:p>
            <a:r>
              <a:rPr lang="en-AU" dirty="0" smtClean="0"/>
              <a:t>Loehr, J, Scwartz, T, 2003, The Power of Full Engagement: managing energy, not time, is the key to high performance and positive renewal, Allen and Unwin Publishers.</a:t>
            </a:r>
            <a:endParaRPr lang="en-AU" b="1" dirty="0" smtClean="0"/>
          </a:p>
          <a:p>
            <a:endParaRPr lang="en-AU" dirty="0" smtClean="0"/>
          </a:p>
          <a:p>
            <a:r>
              <a:rPr lang="en-AU" dirty="0" smtClean="0"/>
              <a:t>McLafferty, C, Wetzstein, C, Hunter, G, 2004,  “Resistance training is associated with improved mood in healthy older adults”, </a:t>
            </a:r>
            <a:r>
              <a:rPr lang="en-AU" i="1" dirty="0" smtClean="0"/>
              <a:t>Perceptual and Motor Skills</a:t>
            </a:r>
            <a:r>
              <a:rPr lang="en-AU" dirty="0" smtClean="0"/>
              <a:t>, Vol 94, Issue 3, pp 947–957</a:t>
            </a:r>
          </a:p>
          <a:p>
            <a:endParaRPr lang="en-AU" dirty="0" smtClean="0"/>
          </a:p>
          <a:p>
            <a:r>
              <a:rPr lang="en-AU" dirty="0" smtClean="0"/>
              <a:t>Thomas, L., Williams, M., “Promoting physical activity in the workplace:  using pedometers to increase daily activity levels”, </a:t>
            </a:r>
            <a:r>
              <a:rPr lang="en-AU" i="1" dirty="0" smtClean="0"/>
              <a:t>Intervention and Program Evaluation, </a:t>
            </a:r>
            <a:r>
              <a:rPr lang="en-AU" dirty="0" smtClean="0"/>
              <a:t>Vol 17, Issue 2.</a:t>
            </a:r>
          </a:p>
          <a:p>
            <a:endParaRPr lang="en-AU" dirty="0"/>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Happiness</a:t>
            </a:r>
            <a:endParaRPr lang="en-US" dirty="0"/>
          </a:p>
        </p:txBody>
      </p:sp>
      <p:sp>
        <p:nvSpPr>
          <p:cNvPr id="3" name="Content Placeholder 2"/>
          <p:cNvSpPr>
            <a:spLocks noGrp="1"/>
          </p:cNvSpPr>
          <p:nvPr>
            <p:ph idx="1"/>
          </p:nvPr>
        </p:nvSpPr>
        <p:spPr/>
        <p:txBody>
          <a:bodyPr/>
          <a:lstStyle/>
          <a:p>
            <a:pPr marL="0" indent="0">
              <a:buNone/>
            </a:pPr>
            <a:r>
              <a:rPr lang="en-US" dirty="0" smtClean="0"/>
              <a:t>“Happiness consists in activity.  It is a running stream, not a stagnant pool.”</a:t>
            </a:r>
          </a:p>
          <a:p>
            <a:pPr>
              <a:buFontTx/>
              <a:buChar char="-"/>
            </a:pPr>
            <a:r>
              <a:rPr lang="en-US" dirty="0" smtClean="0"/>
              <a:t>John Mason Good</a:t>
            </a:r>
          </a:p>
          <a:p>
            <a:pPr marL="0" indent="0">
              <a:buNone/>
            </a:pPr>
            <a:endParaRPr lang="en-US" dirty="0"/>
          </a:p>
          <a:p>
            <a:pPr marL="0" indent="0">
              <a:buNone/>
            </a:pPr>
            <a:r>
              <a:rPr lang="en-US" dirty="0" smtClean="0"/>
              <a:t>Achieving happiness is one of life’s major goals.  Happiness is subjective, and extensive research has shown that engaging in particular activities can improve our happiness levels.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7579863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BioGill</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After observing, interviewing and interacting with employees of BioGill in different departments, we have assessed which aspects of your employment contribute to your happiness. </a:t>
            </a:r>
            <a:r>
              <a:rPr lang="en-US" dirty="0"/>
              <a:t>W</a:t>
            </a:r>
            <a:r>
              <a:rPr lang="en-US" dirty="0" smtClean="0"/>
              <a:t>e have made recommendations to increase the overall happiness of employees, and have discovered a theme of happiness that we believe can be applied to BioGill.</a:t>
            </a:r>
            <a:endParaRPr lang="en-US" dirty="0"/>
          </a:p>
          <a:p>
            <a:pPr marL="0" indent="0">
              <a:buNone/>
            </a:pP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9434564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Current Happiness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When asked which aspects of your job make you the happiest, the most common and prominent responses from employees were:</a:t>
            </a:r>
          </a:p>
          <a:p>
            <a:pPr marL="0" indent="0"/>
            <a:r>
              <a:rPr lang="en-US" dirty="0" smtClean="0"/>
              <a:t>When you achieve goals</a:t>
            </a:r>
          </a:p>
          <a:p>
            <a:pPr marL="0" indent="0"/>
            <a:r>
              <a:rPr lang="en-US" dirty="0" smtClean="0"/>
              <a:t>When you complete  various tasks</a:t>
            </a:r>
          </a:p>
          <a:p>
            <a:pPr marL="0" indent="0"/>
            <a:r>
              <a:rPr lang="en-US" dirty="0" smtClean="0"/>
              <a:t>When you overcome challenges</a:t>
            </a:r>
          </a:p>
          <a:p>
            <a:pPr marL="0" indent="0"/>
            <a:r>
              <a:rPr lang="en-US" dirty="0" smtClean="0"/>
              <a:t>When you have good working relationships and interpersonal interactions</a:t>
            </a:r>
          </a:p>
          <a:p>
            <a:pPr marL="0" indent="0"/>
            <a:r>
              <a:rPr lang="en-US" dirty="0" smtClean="0"/>
              <a:t>When there is variation amongst work related tasks</a:t>
            </a:r>
          </a:p>
          <a:p>
            <a:pPr marL="0" indent="0">
              <a:buNone/>
            </a:pPr>
            <a:r>
              <a:rPr lang="en-US" dirty="0" smtClean="0"/>
              <a:t>These are all factors that are consistent with happiness research.  Lyubomirsky (2008) states that goal setting, productivity, and good relationships can increase your overall happiness.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93958059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Implications</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We believe that the common thread amongst these self reported happiness contributors is productivity - </a:t>
            </a:r>
            <a:r>
              <a:rPr lang="en-US" dirty="0" smtClean="0"/>
              <a:t>Marketing director, Elizabeth Lette, stated, “I am motivated by the idea of making a positive difference in the business.  I am happiest when I can help move a business forward and contribute.” </a:t>
            </a:r>
            <a:endParaRPr lang="en-AU" dirty="0" smtClean="0"/>
          </a:p>
          <a:p>
            <a:r>
              <a:rPr lang="en-AU" dirty="0" smtClean="0"/>
              <a:t>We want to recommend physical activity to you as a way of increasing your productivity, achieving your goals and, in turn, raising your overall happiness levels.</a:t>
            </a:r>
          </a:p>
          <a:p>
            <a:pPr>
              <a:buNone/>
            </a:pPr>
            <a:endParaRPr lang="en-AU" dirty="0" smtClean="0"/>
          </a:p>
        </p:txBody>
      </p:sp>
    </p:spTree>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Your current unhappiness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When questioned about the biggest cause of unhappiness at work, the most common answers were:</a:t>
            </a:r>
          </a:p>
          <a:p>
            <a:pPr marL="0" indent="0"/>
            <a:r>
              <a:rPr lang="en-US" dirty="0" smtClean="0"/>
              <a:t>Lack of communication – managing working relationships</a:t>
            </a:r>
          </a:p>
          <a:p>
            <a:pPr marL="0" indent="0"/>
            <a:r>
              <a:rPr lang="en-US" dirty="0" smtClean="0"/>
              <a:t>Lack of activity – productivity</a:t>
            </a:r>
          </a:p>
          <a:p>
            <a:pPr marL="0" indent="0"/>
            <a:r>
              <a:rPr lang="en-US" dirty="0" smtClean="0"/>
              <a:t>Stress and pressure</a:t>
            </a:r>
          </a:p>
          <a:p>
            <a:pPr marL="0" indent="0">
              <a:buNone/>
            </a:pPr>
            <a:endParaRPr lang="en-US" dirty="0" smtClean="0"/>
          </a:p>
          <a:p>
            <a:pPr marL="0" indent="0">
              <a:buNone/>
            </a:pPr>
            <a:r>
              <a:rPr lang="en-US" dirty="0" smtClean="0"/>
              <a:t>We believe that participating in higher levels of physical activity will address all of these issues by allowing you to feel self fulfilled, be more productive in the work place, and allowing avenue’s for team bonding and relationship building.</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8476630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Activity</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As employees of BioGill are mainly white collar workers, when asked if your job allows enough time for you to exercise sufficiently, only three out of eight employees answered “yes”.  Manufacturing manager, Glenn Dearing, stated, “At my last job, we played sports twice a week.  It was great for bonding and people were willing to work harder and longer”.  Glenn also shared that getting to know his fellow co-workers in a different setting made him feel happy.</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39880854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Activity Benefits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It is widely known that physical activity results in many benefits.  The Australian Department of Health states that physical activity can reduce the risk of heart disease, stroke, developing high blood pressure and developing type 2 diabetes.  Regular physical activity can also help achieve and sustain a healthy body weight, reduce the risk of colon cancer, and build and maintain bones, muscles and joints, among many other things.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80966581"/>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1810</TotalTime>
  <Words>2408</Words>
  <Application>Microsoft Macintosh PowerPoint</Application>
  <PresentationFormat>On-screen Show (4:3)</PresentationFormat>
  <Paragraphs>86</Paragraphs>
  <Slides>26</Slides>
  <Notes>0</Notes>
  <HiddenSlides>0</HiddenSlides>
  <MMClips>0</MMClips>
  <ScaleCrop>false</ScaleCrop>
  <HeadingPairs>
    <vt:vector size="4" baseType="variant">
      <vt:variant>
        <vt:lpstr>Design Template</vt:lpstr>
      </vt:variant>
      <vt:variant>
        <vt:i4>1</vt:i4>
      </vt:variant>
      <vt:variant>
        <vt:lpstr>Slide Titles</vt:lpstr>
      </vt:variant>
      <vt:variant>
        <vt:i4>26</vt:i4>
      </vt:variant>
    </vt:vector>
  </HeadingPairs>
  <TitlesOfParts>
    <vt:vector size="27" baseType="lpstr">
      <vt:lpstr>Office Theme</vt:lpstr>
      <vt:lpstr> Stacey Lyons and Annie West Happiness consultancy report MACS325, “Happiness: investigating its causes and conditions” Autumn session, 2012 Media and Cultural Studies, University of Wollongong Subject coordinators: Chris Barker and Brian Martin  The happiness consultancy assignment had two parts. For details of the assignment see http://www.bmartin.cc/classes/MACS325_12outline.pdf  1. A report for an organisation, prepared by a team of students.   Annie West an Stacey Lyons, working as a team, prepared a report for BioGill, in the form of a slide show. The slide show begins on the next slide.  2. Reflections on doing the consultancy, written separately by each member of the team as an individual task.   Annie West’s reflections are in a separate file.  This document is located at http://www.bmartin.cc/classes/MACS325tops/. </vt:lpstr>
      <vt:lpstr> Workplace Happiness 3656962 3459159</vt:lpstr>
      <vt:lpstr>Happiness</vt:lpstr>
      <vt:lpstr>BioGill</vt:lpstr>
      <vt:lpstr>Your Current Happiness</vt:lpstr>
      <vt:lpstr>Implications</vt:lpstr>
      <vt:lpstr>Your current unhappiness</vt:lpstr>
      <vt:lpstr>Physical Activity</vt:lpstr>
      <vt:lpstr>Physical Activity Benefits</vt:lpstr>
      <vt:lpstr>Physical Activity and Happiness</vt:lpstr>
      <vt:lpstr>Physical Activity and Happiness</vt:lpstr>
      <vt:lpstr>BioGill and Physical Activity</vt:lpstr>
      <vt:lpstr>Evidence for Introducing Physical Activity to BioGill</vt:lpstr>
      <vt:lpstr>Pedometer</vt:lpstr>
      <vt:lpstr>Evidence for Introducing Physical Activity at BioGill</vt:lpstr>
      <vt:lpstr>Yoga Application</vt:lpstr>
      <vt:lpstr>Evidence for Introducing Physical Activity at BioGill</vt:lpstr>
      <vt:lpstr>Skipping Rope</vt:lpstr>
      <vt:lpstr>Evidence for Introducing Physical Activity at BioGill</vt:lpstr>
      <vt:lpstr>Free Fitness First Gym Pass</vt:lpstr>
      <vt:lpstr>Evidence for Introducing Physical Activity at BioGill</vt:lpstr>
      <vt:lpstr>Floor Exerciser</vt:lpstr>
      <vt:lpstr>Drink Bottle</vt:lpstr>
      <vt:lpstr>Conclusion</vt:lpstr>
      <vt:lpstr>References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and Happiness 3656962</dc:title>
  <dc:creator>Annie West</dc:creator>
  <cp:lastModifiedBy>UOW</cp:lastModifiedBy>
  <cp:revision>21</cp:revision>
  <dcterms:created xsi:type="dcterms:W3CDTF">2012-07-18T03:43:40Z</dcterms:created>
  <dcterms:modified xsi:type="dcterms:W3CDTF">2012-07-18T03:50:19Z</dcterms:modified>
</cp:coreProperties>
</file>